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7.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 id="2147483684" r:id="rId4"/>
    <p:sldMasterId id="2147483696" r:id="rId5"/>
    <p:sldMasterId id="2147483708" r:id="rId6"/>
    <p:sldMasterId id="2147483720" r:id="rId7"/>
    <p:sldMasterId id="2147483732" r:id="rId8"/>
  </p:sldMasterIdLst>
  <p:notesMasterIdLst>
    <p:notesMasterId r:id="rId112"/>
  </p:notesMasterIdLst>
  <p:sldIdLst>
    <p:sldId id="263" r:id="rId9"/>
    <p:sldId id="290" r:id="rId10"/>
    <p:sldId id="306" r:id="rId11"/>
    <p:sldId id="307" r:id="rId12"/>
    <p:sldId id="308" r:id="rId13"/>
    <p:sldId id="309" r:id="rId14"/>
    <p:sldId id="310" r:id="rId15"/>
    <p:sldId id="314" r:id="rId16"/>
    <p:sldId id="315" r:id="rId17"/>
    <p:sldId id="316" r:id="rId18"/>
    <p:sldId id="317" r:id="rId19"/>
    <p:sldId id="318" r:id="rId20"/>
    <p:sldId id="257" r:id="rId21"/>
    <p:sldId id="284" r:id="rId22"/>
    <p:sldId id="285" r:id="rId23"/>
    <p:sldId id="286" r:id="rId24"/>
    <p:sldId id="258" r:id="rId25"/>
    <p:sldId id="259" r:id="rId26"/>
    <p:sldId id="260" r:id="rId27"/>
    <p:sldId id="261" r:id="rId28"/>
    <p:sldId id="262" r:id="rId29"/>
    <p:sldId id="273" r:id="rId30"/>
    <p:sldId id="264" r:id="rId31"/>
    <p:sldId id="265" r:id="rId32"/>
    <p:sldId id="266" r:id="rId33"/>
    <p:sldId id="267" r:id="rId34"/>
    <p:sldId id="268" r:id="rId35"/>
    <p:sldId id="269" r:id="rId36"/>
    <p:sldId id="294" r:id="rId37"/>
    <p:sldId id="311" r:id="rId38"/>
    <p:sldId id="312" r:id="rId39"/>
    <p:sldId id="313" r:id="rId40"/>
    <p:sldId id="295" r:id="rId41"/>
    <p:sldId id="297" r:id="rId42"/>
    <p:sldId id="319" r:id="rId43"/>
    <p:sldId id="382" r:id="rId44"/>
    <p:sldId id="320" r:id="rId45"/>
    <p:sldId id="383" r:id="rId46"/>
    <p:sldId id="305" r:id="rId47"/>
    <p:sldId id="271" r:id="rId48"/>
    <p:sldId id="272" r:id="rId49"/>
    <p:sldId id="287" r:id="rId50"/>
    <p:sldId id="321" r:id="rId51"/>
    <p:sldId id="322" r:id="rId52"/>
    <p:sldId id="323" r:id="rId53"/>
    <p:sldId id="325" r:id="rId54"/>
    <p:sldId id="326" r:id="rId55"/>
    <p:sldId id="327" r:id="rId56"/>
    <p:sldId id="324" r:id="rId57"/>
    <p:sldId id="328" r:id="rId58"/>
    <p:sldId id="329" r:id="rId59"/>
    <p:sldId id="331" r:id="rId60"/>
    <p:sldId id="334" r:id="rId61"/>
    <p:sldId id="335" r:id="rId62"/>
    <p:sldId id="336" r:id="rId63"/>
    <p:sldId id="337" r:id="rId64"/>
    <p:sldId id="332" r:id="rId65"/>
    <p:sldId id="333" r:id="rId66"/>
    <p:sldId id="330" r:id="rId67"/>
    <p:sldId id="338" r:id="rId68"/>
    <p:sldId id="339" r:id="rId69"/>
    <p:sldId id="340" r:id="rId70"/>
    <p:sldId id="341" r:id="rId71"/>
    <p:sldId id="342" r:id="rId72"/>
    <p:sldId id="343" r:id="rId73"/>
    <p:sldId id="303" r:id="rId74"/>
    <p:sldId id="304" r:id="rId75"/>
    <p:sldId id="275" r:id="rId76"/>
    <p:sldId id="355" r:id="rId77"/>
    <p:sldId id="356" r:id="rId78"/>
    <p:sldId id="357" r:id="rId79"/>
    <p:sldId id="300" r:id="rId80"/>
    <p:sldId id="301" r:id="rId81"/>
    <p:sldId id="302" r:id="rId82"/>
    <p:sldId id="283" r:id="rId83"/>
    <p:sldId id="274" r:id="rId84"/>
    <p:sldId id="358" r:id="rId85"/>
    <p:sldId id="381" r:id="rId86"/>
    <p:sldId id="351" r:id="rId87"/>
    <p:sldId id="352" r:id="rId88"/>
    <p:sldId id="353" r:id="rId89"/>
    <p:sldId id="354" r:id="rId90"/>
    <p:sldId id="359" r:id="rId91"/>
    <p:sldId id="363" r:id="rId92"/>
    <p:sldId id="368" r:id="rId93"/>
    <p:sldId id="369" r:id="rId94"/>
    <p:sldId id="370" r:id="rId95"/>
    <p:sldId id="371" r:id="rId96"/>
    <p:sldId id="372" r:id="rId97"/>
    <p:sldId id="373" r:id="rId98"/>
    <p:sldId id="364" r:id="rId99"/>
    <p:sldId id="365" r:id="rId100"/>
    <p:sldId id="366" r:id="rId101"/>
    <p:sldId id="367" r:id="rId102"/>
    <p:sldId id="360" r:id="rId103"/>
    <p:sldId id="361" r:id="rId104"/>
    <p:sldId id="362" r:id="rId105"/>
    <p:sldId id="374" r:id="rId106"/>
    <p:sldId id="377" r:id="rId107"/>
    <p:sldId id="378" r:id="rId108"/>
    <p:sldId id="379" r:id="rId109"/>
    <p:sldId id="380" r:id="rId110"/>
    <p:sldId id="375" r:id="rId111"/>
  </p:sldIdLst>
  <p:sldSz cx="9144000" cy="6858000" type="screen4x3"/>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5" d="100"/>
          <a:sy n="75" d="100"/>
        </p:scale>
        <p:origin x="-1140" y="1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8.xml"/><Relationship Id="rId21" Type="http://schemas.openxmlformats.org/officeDocument/2006/relationships/slide" Target="slides/slide13.xml"/><Relationship Id="rId42" Type="http://schemas.openxmlformats.org/officeDocument/2006/relationships/slide" Target="slides/slide34.xml"/><Relationship Id="rId47" Type="http://schemas.openxmlformats.org/officeDocument/2006/relationships/slide" Target="slides/slide39.xml"/><Relationship Id="rId63" Type="http://schemas.openxmlformats.org/officeDocument/2006/relationships/slide" Target="slides/slide55.xml"/><Relationship Id="rId68" Type="http://schemas.openxmlformats.org/officeDocument/2006/relationships/slide" Target="slides/slide60.xml"/><Relationship Id="rId84" Type="http://schemas.openxmlformats.org/officeDocument/2006/relationships/slide" Target="slides/slide76.xml"/><Relationship Id="rId89" Type="http://schemas.openxmlformats.org/officeDocument/2006/relationships/slide" Target="slides/slide81.xml"/><Relationship Id="rId112" Type="http://schemas.openxmlformats.org/officeDocument/2006/relationships/notesMaster" Target="notesMasters/notesMaster1.xml"/><Relationship Id="rId16" Type="http://schemas.openxmlformats.org/officeDocument/2006/relationships/slide" Target="slides/slide8.xml"/><Relationship Id="rId107" Type="http://schemas.openxmlformats.org/officeDocument/2006/relationships/slide" Target="slides/slide99.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slide" Target="slides/slide79.xml"/><Relationship Id="rId102" Type="http://schemas.openxmlformats.org/officeDocument/2006/relationships/slide" Target="slides/slide94.xml"/><Relationship Id="rId110" Type="http://schemas.openxmlformats.org/officeDocument/2006/relationships/slide" Target="slides/slide102.xml"/><Relationship Id="rId115"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90" Type="http://schemas.openxmlformats.org/officeDocument/2006/relationships/slide" Target="slides/slide82.xml"/><Relationship Id="rId95" Type="http://schemas.openxmlformats.org/officeDocument/2006/relationships/slide" Target="slides/slide87.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100" Type="http://schemas.openxmlformats.org/officeDocument/2006/relationships/slide" Target="slides/slide92.xml"/><Relationship Id="rId105" Type="http://schemas.openxmlformats.org/officeDocument/2006/relationships/slide" Target="slides/slide97.xml"/><Relationship Id="rId113"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slide" Target="slides/slide77.xml"/><Relationship Id="rId93" Type="http://schemas.openxmlformats.org/officeDocument/2006/relationships/slide" Target="slides/slide85.xml"/><Relationship Id="rId98" Type="http://schemas.openxmlformats.org/officeDocument/2006/relationships/slide" Target="slides/slide90.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103" Type="http://schemas.openxmlformats.org/officeDocument/2006/relationships/slide" Target="slides/slide95.xml"/><Relationship Id="rId108" Type="http://schemas.openxmlformats.org/officeDocument/2006/relationships/slide" Target="slides/slide100.xml"/><Relationship Id="rId116" Type="http://schemas.openxmlformats.org/officeDocument/2006/relationships/tableStyles" Target="tableStyle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slide" Target="slides/slide75.xml"/><Relationship Id="rId88" Type="http://schemas.openxmlformats.org/officeDocument/2006/relationships/slide" Target="slides/slide80.xml"/><Relationship Id="rId91" Type="http://schemas.openxmlformats.org/officeDocument/2006/relationships/slide" Target="slides/slide83.xml"/><Relationship Id="rId96" Type="http://schemas.openxmlformats.org/officeDocument/2006/relationships/slide" Target="slides/slide88.xml"/><Relationship Id="rId111" Type="http://schemas.openxmlformats.org/officeDocument/2006/relationships/slide" Target="slides/slide103.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6" Type="http://schemas.openxmlformats.org/officeDocument/2006/relationships/slide" Target="slides/slide98.xml"/><Relationship Id="rId114" Type="http://schemas.openxmlformats.org/officeDocument/2006/relationships/viewProps" Target="viewProp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slide" Target="slides/slide78.xml"/><Relationship Id="rId94" Type="http://schemas.openxmlformats.org/officeDocument/2006/relationships/slide" Target="slides/slide86.xml"/><Relationship Id="rId99" Type="http://schemas.openxmlformats.org/officeDocument/2006/relationships/slide" Target="slides/slide91.xml"/><Relationship Id="rId101" Type="http://schemas.openxmlformats.org/officeDocument/2006/relationships/slide" Target="slides/slide93.xml"/><Relationship Id="rId4" Type="http://schemas.openxmlformats.org/officeDocument/2006/relationships/slideMaster" Target="slideMasters/slideMaster4.xml"/><Relationship Id="rId9" Type="http://schemas.openxmlformats.org/officeDocument/2006/relationships/slide" Target="slides/slide1.xml"/><Relationship Id="rId13" Type="http://schemas.openxmlformats.org/officeDocument/2006/relationships/slide" Target="slides/slide5.xml"/><Relationship Id="rId18" Type="http://schemas.openxmlformats.org/officeDocument/2006/relationships/slide" Target="slides/slide10.xml"/><Relationship Id="rId39" Type="http://schemas.openxmlformats.org/officeDocument/2006/relationships/slide" Target="slides/slide31.xml"/><Relationship Id="rId109" Type="http://schemas.openxmlformats.org/officeDocument/2006/relationships/slide" Target="slides/slide101.xml"/><Relationship Id="rId34" Type="http://schemas.openxmlformats.org/officeDocument/2006/relationships/slide" Target="slides/slide26.xml"/><Relationship Id="rId50" Type="http://schemas.openxmlformats.org/officeDocument/2006/relationships/slide" Target="slides/slide42.xml"/><Relationship Id="rId55" Type="http://schemas.openxmlformats.org/officeDocument/2006/relationships/slide" Target="slides/slide47.xml"/><Relationship Id="rId76" Type="http://schemas.openxmlformats.org/officeDocument/2006/relationships/slide" Target="slides/slide68.xml"/><Relationship Id="rId97" Type="http://schemas.openxmlformats.org/officeDocument/2006/relationships/slide" Target="slides/slide89.xml"/><Relationship Id="rId104" Type="http://schemas.openxmlformats.org/officeDocument/2006/relationships/slide" Target="slides/slide96.xml"/><Relationship Id="rId7" Type="http://schemas.openxmlformats.org/officeDocument/2006/relationships/slideMaster" Target="slideMasters/slideMaster7.xml"/><Relationship Id="rId71" Type="http://schemas.openxmlformats.org/officeDocument/2006/relationships/slide" Target="slides/slide63.xml"/><Relationship Id="rId92" Type="http://schemas.openxmlformats.org/officeDocument/2006/relationships/slide" Target="slides/slide84.xml"/><Relationship Id="rId2" Type="http://schemas.openxmlformats.org/officeDocument/2006/relationships/slideMaster" Target="slideMasters/slideMaster2.xml"/><Relationship Id="rId29"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B2CF6F-F68B-4D56-9B28-E79BC8AB6B0E}" type="datetimeFigureOut">
              <a:rPr lang="id-ID" smtClean="0"/>
              <a:t>29/06/2016</a:t>
            </a:fld>
            <a:endParaRPr lang="id-ID"/>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C6911C2-40FC-4454-AAF2-00463459207E}" type="slidenum">
              <a:rPr lang="id-ID" smtClean="0"/>
              <a:t>‹#›</a:t>
            </a:fld>
            <a:endParaRPr lang="id-ID"/>
          </a:p>
        </p:txBody>
      </p:sp>
    </p:spTree>
    <p:extLst>
      <p:ext uri="{BB962C8B-B14F-4D97-AF65-F5344CB8AC3E}">
        <p14:creationId xmlns:p14="http://schemas.microsoft.com/office/powerpoint/2010/main" val="2671509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AC6911C2-40FC-4454-AAF2-00463459207E}" type="slidenum">
              <a:rPr lang="id-ID" smtClean="0"/>
              <a:t>1</a:t>
            </a:fld>
            <a:endParaRPr lang="id-ID"/>
          </a:p>
        </p:txBody>
      </p:sp>
    </p:spTree>
    <p:extLst>
      <p:ext uri="{BB962C8B-B14F-4D97-AF65-F5344CB8AC3E}">
        <p14:creationId xmlns:p14="http://schemas.microsoft.com/office/powerpoint/2010/main" val="2288181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AC6911C2-40FC-4454-AAF2-00463459207E}" type="slidenum">
              <a:rPr lang="id-ID" smtClean="0">
                <a:solidFill>
                  <a:prstClr val="black"/>
                </a:solidFill>
              </a:rPr>
              <a:pPr/>
              <a:t>39</a:t>
            </a:fld>
            <a:endParaRPr lang="id-ID">
              <a:solidFill>
                <a:prstClr val="black"/>
              </a:solidFill>
            </a:endParaRPr>
          </a:p>
        </p:txBody>
      </p:sp>
    </p:spTree>
    <p:extLst>
      <p:ext uri="{BB962C8B-B14F-4D97-AF65-F5344CB8AC3E}">
        <p14:creationId xmlns:p14="http://schemas.microsoft.com/office/powerpoint/2010/main" val="1895429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AC6911C2-40FC-4454-AAF2-00463459207E}" type="slidenum">
              <a:rPr lang="id-ID" smtClean="0"/>
              <a:t>72</a:t>
            </a:fld>
            <a:endParaRPr lang="id-ID"/>
          </a:p>
        </p:txBody>
      </p:sp>
    </p:spTree>
    <p:extLst>
      <p:ext uri="{BB962C8B-B14F-4D97-AF65-F5344CB8AC3E}">
        <p14:creationId xmlns:p14="http://schemas.microsoft.com/office/powerpoint/2010/main" val="1895429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t>29/06/2016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217450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t>29/06/2016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2319967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t>29/06/2016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3768695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38432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50066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97402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38694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680815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6666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307474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92439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t>29/06/2016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33806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14655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232019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81000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5625020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6954526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5914032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422525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8" name="Footer Placeholder 7"/>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8429006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4" name="Footer Placeholder 3"/>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7613782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3" name="Footer Placeholder 2"/>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855456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D887F7-A59A-43F0-8C34-B8AE3602E153}" type="datetimeFigureOut">
              <a:rPr lang="id-ID" smtClean="0"/>
              <a:t>29/06/2016</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2833216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8194138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8173962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8951173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1598781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0957166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332281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59562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2231178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8" name="Footer Placeholder 7"/>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0255403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4" name="Footer Placeholder 3"/>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078912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E7D887F7-A59A-43F0-8C34-B8AE3602E153}" type="datetimeFigureOut">
              <a:rPr lang="id-ID" smtClean="0"/>
              <a:t>29/06/2016</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268082397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3" name="Footer Placeholder 2"/>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0110340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1371649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0864859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7005695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9F5DA16-A2EA-4F17-B457-6FA69FBF2F3A}" type="datetimeFigureOut">
              <a:rPr lang="id-ID">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7466F009-2FD9-4390-BC15-D0B6AA21240B}" type="slidenum">
              <a:rPr lang="id-ID">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0957152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69345922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7441197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8762872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7551265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8" name="Footer Placeholder 7"/>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765886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E7D887F7-A59A-43F0-8C34-B8AE3602E153}" type="datetimeFigureOut">
              <a:rPr lang="id-ID" smtClean="0"/>
              <a:t>29/06/2016</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81268311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4" name="Footer Placeholder 3"/>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00794522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3" name="Footer Placeholder 2"/>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750918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1519546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75972634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1629162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7787699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8547427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5216112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67390224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884655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E7D887F7-A59A-43F0-8C34-B8AE3602E153}" type="datetimeFigureOut">
              <a:rPr lang="id-ID" smtClean="0"/>
              <a:t>29/06/2016</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32226855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8" name="Footer Placeholder 7"/>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77464581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4" name="Footer Placeholder 3"/>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0063774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3" name="Footer Placeholder 2"/>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11347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731916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16495540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9350097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6425703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13737110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98237454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489562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887F7-A59A-43F0-8C34-B8AE3602E153}" type="datetimeFigureOut">
              <a:rPr lang="id-ID" smtClean="0"/>
              <a:t>29/06/2016</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82414720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9431070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8" name="Footer Placeholder 7"/>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4169495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4" name="Footer Placeholder 3"/>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00888849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3" name="Footer Placeholder 2"/>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1293776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88888883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70196742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1674006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59360187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id-ID"/>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139695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8255737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t>29/06/2016</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383771162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id-ID"/>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73302195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422986698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id-ID"/>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8" name="Footer Placeholder 7"/>
          <p:cNvSpPr>
            <a:spLocks noGrp="1"/>
          </p:cNvSpPr>
          <p:nvPr>
            <p:ph type="ftr" sz="quarter" idx="11"/>
          </p:nvPr>
        </p:nvSpPr>
        <p:spPr/>
        <p:txBody>
          <a:bodyPr/>
          <a:lstStyle/>
          <a:p>
            <a:endParaRPr lang="id-ID">
              <a:solidFill>
                <a:prstClr val="black">
                  <a:tint val="75000"/>
                </a:prstClr>
              </a:solidFill>
            </a:endParaRPr>
          </a:p>
        </p:txBody>
      </p:sp>
      <p:sp>
        <p:nvSpPr>
          <p:cNvPr id="9" name="Slide Number Placeholder 8"/>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56323591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4" name="Footer Placeholder 3"/>
          <p:cNvSpPr>
            <a:spLocks noGrp="1"/>
          </p:cNvSpPr>
          <p:nvPr>
            <p:ph type="ftr" sz="quarter" idx="11"/>
          </p:nvPr>
        </p:nvSpPr>
        <p:spPr/>
        <p:txBody>
          <a:bodyPr/>
          <a:lstStyle/>
          <a:p>
            <a:endParaRPr lang="id-ID">
              <a:solidFill>
                <a:prstClr val="black">
                  <a:tint val="75000"/>
                </a:prstClr>
              </a:solidFill>
            </a:endParaRPr>
          </a:p>
        </p:txBody>
      </p:sp>
      <p:sp>
        <p:nvSpPr>
          <p:cNvPr id="5" name="Slide Number Placeholder 4"/>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886766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3" name="Footer Placeholder 2"/>
          <p:cNvSpPr>
            <a:spLocks noGrp="1"/>
          </p:cNvSpPr>
          <p:nvPr>
            <p:ph type="ftr" sz="quarter" idx="11"/>
          </p:nvPr>
        </p:nvSpPr>
        <p:spPr/>
        <p:txBody>
          <a:bodyPr/>
          <a:lstStyle/>
          <a:p>
            <a:endParaRPr lang="id-ID">
              <a:solidFill>
                <a:prstClr val="black">
                  <a:tint val="75000"/>
                </a:prstClr>
              </a:solidFill>
            </a:endParaRPr>
          </a:p>
        </p:txBody>
      </p:sp>
      <p:sp>
        <p:nvSpPr>
          <p:cNvPr id="4" name="Slide Number Placeholder 3"/>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1000272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id-ID"/>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8786722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6" name="Footer Placeholder 5"/>
          <p:cNvSpPr>
            <a:spLocks noGrp="1"/>
          </p:cNvSpPr>
          <p:nvPr>
            <p:ph type="ftr" sz="quarter" idx="11"/>
          </p:nvPr>
        </p:nvSpPr>
        <p:spPr/>
        <p:txBody>
          <a:bodyPr/>
          <a:lstStyle/>
          <a:p>
            <a:endParaRPr lang="id-ID">
              <a:solidFill>
                <a:prstClr val="black">
                  <a:tint val="75000"/>
                </a:prstClr>
              </a:solidFill>
            </a:endParaRPr>
          </a:p>
        </p:txBody>
      </p:sp>
      <p:sp>
        <p:nvSpPr>
          <p:cNvPr id="7" name="Slide Number Placeholder 6"/>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8559262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33976987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11"/>
          </p:nvPr>
        </p:nvSpPr>
        <p:spPr/>
        <p:txBody>
          <a:bodyPr/>
          <a:lstStyle/>
          <a:p>
            <a:endParaRPr lang="id-ID">
              <a:solidFill>
                <a:prstClr val="black">
                  <a:tint val="75000"/>
                </a:prstClr>
              </a:solidFill>
            </a:endParaRPr>
          </a:p>
        </p:txBody>
      </p:sp>
      <p:sp>
        <p:nvSpPr>
          <p:cNvPr id="6" name="Slide Number Placeholder 5"/>
          <p:cNvSpPr>
            <a:spLocks noGrp="1"/>
          </p:cNvSpPr>
          <p:nvPr>
            <p:ph type="sldNum" sz="quarter" idx="12"/>
          </p:nvPr>
        </p:nvSpPr>
        <p:spPr/>
        <p:txBody>
          <a:body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641219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id-ID"/>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7D887F7-A59A-43F0-8C34-B8AE3602E153}" type="datetimeFigureOut">
              <a:rPr lang="id-ID" smtClean="0"/>
              <a:t>29/06/2016</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E1327074-7674-45F9-AB86-62AEC5728474}" type="slidenum">
              <a:rPr lang="id-ID" smtClean="0"/>
              <a:t>‹#›</a:t>
            </a:fld>
            <a:endParaRPr lang="id-ID"/>
          </a:p>
        </p:txBody>
      </p:sp>
    </p:spTree>
    <p:extLst>
      <p:ext uri="{BB962C8B-B14F-4D97-AF65-F5344CB8AC3E}">
        <p14:creationId xmlns:p14="http://schemas.microsoft.com/office/powerpoint/2010/main" val="2287523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7.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5.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theme" Target="../theme/theme8.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887F7-A59A-43F0-8C34-B8AE3602E153}" type="datetimeFigureOut">
              <a:rPr lang="id-ID" smtClean="0"/>
              <a:t>29/06/2016</a:t>
            </a:fld>
            <a:endParaRPr lang="id-ID"/>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27074-7674-45F9-AB86-62AEC5728474}" type="slidenum">
              <a:rPr lang="id-ID" smtClean="0"/>
              <a:t>‹#›</a:t>
            </a:fld>
            <a:endParaRPr lang="id-ID"/>
          </a:p>
        </p:txBody>
      </p:sp>
    </p:spTree>
    <p:extLst>
      <p:ext uri="{BB962C8B-B14F-4D97-AF65-F5344CB8AC3E}">
        <p14:creationId xmlns:p14="http://schemas.microsoft.com/office/powerpoint/2010/main" val="20058474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AE67E8-0BFE-459B-9D3D-B6ADB8F9E075}" type="datetimeFigureOut">
              <a:rPr lang="en-US" smtClean="0">
                <a:solidFill>
                  <a:prstClr val="black">
                    <a:tint val="75000"/>
                  </a:prstClr>
                </a:solidFill>
              </a:rPr>
              <a:pPr/>
              <a:t>6/29/2016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744C349-7D72-4A78-AF64-70CBDF1B615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300599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CE71D49-01EB-409F-8714-23139D649B27}"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3F6AF-F94C-431C-88AA-84CBC18EB356}"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5657730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75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F5DA16-A2EA-4F17-B457-6FA69FBF2F3A}" type="datetimeFigureOut">
              <a:rPr lang="id-ID" smtClean="0">
                <a:solidFill>
                  <a:prstClr val="black">
                    <a:tint val="75000"/>
                  </a:prstClr>
                </a:solidFill>
              </a:rPr>
              <a:pPr/>
              <a:t>29/06/2016</a:t>
            </a:fld>
            <a:endParaRPr lang="id-ID" smtClean="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smtClean="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66F009-2FD9-4390-BC15-D0B6AA21240B}" type="slidenum">
              <a:rPr lang="id-ID" smtClean="0">
                <a:solidFill>
                  <a:prstClr val="black">
                    <a:tint val="75000"/>
                  </a:prstClr>
                </a:solidFill>
              </a:rPr>
              <a:pPr/>
              <a:t>‹#›</a:t>
            </a:fld>
            <a:endParaRPr lang="id-ID" smtClean="0">
              <a:solidFill>
                <a:prstClr val="black">
                  <a:tint val="75000"/>
                </a:prstClr>
              </a:solidFill>
            </a:endParaRPr>
          </a:p>
        </p:txBody>
      </p:sp>
    </p:spTree>
    <p:extLst>
      <p:ext uri="{BB962C8B-B14F-4D97-AF65-F5344CB8AC3E}">
        <p14:creationId xmlns:p14="http://schemas.microsoft.com/office/powerpoint/2010/main" val="423400981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02933443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5572134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24679385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D887F7-A59A-43F0-8C34-B8AE3602E153}" type="datetimeFigureOut">
              <a:rPr lang="id-ID" smtClean="0">
                <a:solidFill>
                  <a:prstClr val="black">
                    <a:tint val="75000"/>
                  </a:prstClr>
                </a:solidFill>
              </a:rPr>
              <a:pPr/>
              <a:t>29/06/2016</a:t>
            </a:fld>
            <a:endParaRPr lang="id-ID">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327074-7674-45F9-AB86-62AEC5728474}" type="slidenum">
              <a:rPr lang="id-ID" smtClean="0">
                <a:solidFill>
                  <a:prstClr val="black">
                    <a:tint val="75000"/>
                  </a:prstClr>
                </a:solidFill>
              </a:rPr>
              <a:pPr/>
              <a:t>‹#›</a:t>
            </a:fld>
            <a:endParaRPr lang="id-ID">
              <a:solidFill>
                <a:prstClr val="black">
                  <a:tint val="75000"/>
                </a:prstClr>
              </a:solidFill>
            </a:endParaRPr>
          </a:p>
        </p:txBody>
      </p:sp>
    </p:spTree>
    <p:extLst>
      <p:ext uri="{BB962C8B-B14F-4D97-AF65-F5344CB8AC3E}">
        <p14:creationId xmlns:p14="http://schemas.microsoft.com/office/powerpoint/2010/main" val="1949790077"/>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7.xml"/></Relationships>
</file>

<file path=ppt/slides/_rels/slide10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7.xml"/></Relationships>
</file>

<file path=ppt/slides/_rels/slide10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7.xml"/></Relationships>
</file>

<file path=ppt/slides/_rels/slide103.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93.png"/><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hyperlink" Target="Video/METODE%20PENGECORAN%20KOLOM.mp4" TargetMode="External"/><Relationship Id="rId7" Type="http://schemas.openxmlformats.org/officeDocument/2006/relationships/slide" Target="slide20.xml"/><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8.xml"/><Relationship Id="rId4" Type="http://schemas.openxmlformats.org/officeDocument/2006/relationships/slide" Target="slide17.xml"/><Relationship Id="rId9" Type="http://schemas.openxmlformats.org/officeDocument/2006/relationships/slide" Target="slide2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28.xml"/><Relationship Id="rId4" Type="http://schemas.openxmlformats.org/officeDocument/2006/relationships/slide" Target="slide27.xml"/></Relationships>
</file>

<file path=ppt/slides/_rels/slide18.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39.xml"/></Relationships>
</file>

<file path=ppt/slides/_rels/slide1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mediaproyek.com/"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slide" Target="slide68.xml"/><Relationship Id="rId7" Type="http://schemas.openxmlformats.org/officeDocument/2006/relationships/slide" Target="slide13.xm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slide" Target="slide79.xml"/><Relationship Id="rId5" Type="http://schemas.openxmlformats.org/officeDocument/2006/relationships/slide" Target="slide75.xml"/><Relationship Id="rId4" Type="http://schemas.openxmlformats.org/officeDocument/2006/relationships/slide" Target="slide72.xml"/></Relationships>
</file>

<file path=ppt/slides/_rels/slide2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6.xml"/></Relationships>
</file>

<file path=ppt/slides/_rels/slide3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1.png"/><Relationship Id="rId1" Type="http://schemas.openxmlformats.org/officeDocument/2006/relationships/slideLayout" Target="../slideLayouts/slideLayout46.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jpeg"/><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2" Type="http://schemas.openxmlformats.org/officeDocument/2006/relationships/slide" Target="slide20.xml"/><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8.xml"/></Relationships>
</file>

<file path=ppt/slides/_rels/slide71.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65.png"/><Relationship Id="rId1" Type="http://schemas.openxmlformats.org/officeDocument/2006/relationships/slideLayout" Target="../slideLayouts/slideLayout68.xml"/></Relationships>
</file>

<file path=ppt/slides/_rels/slide7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jpg"/><Relationship Id="rId1" Type="http://schemas.openxmlformats.org/officeDocument/2006/relationships/slideLayout" Target="../slideLayouts/slideLayout13.xml"/><Relationship Id="rId4" Type="http://schemas.openxmlformats.org/officeDocument/2006/relationships/slide" Target="slide20.xml"/></Relationships>
</file>

<file path=ppt/slides/_rels/slide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6.png"/><Relationship Id="rId1" Type="http://schemas.openxmlformats.org/officeDocument/2006/relationships/slideLayout" Target="../slideLayouts/slideLayout24.xml"/></Relationships>
</file>

<file path=ppt/slides/_rels/slide7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9.xml"/></Relationships>
</file>

<file path=ppt/slides/_rels/slide78.xml.rels><?xml version="1.0" encoding="UTF-8" standalone="yes"?>
<Relationships xmlns="http://schemas.openxmlformats.org/package/2006/relationships"><Relationship Id="rId3" Type="http://schemas.openxmlformats.org/officeDocument/2006/relationships/slide" Target="slide20.xml"/><Relationship Id="rId2" Type="http://schemas.openxmlformats.org/officeDocument/2006/relationships/image" Target="../media/image68.png"/><Relationship Id="rId1" Type="http://schemas.openxmlformats.org/officeDocument/2006/relationships/slideLayout" Target="../slideLayouts/slideLayout79.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7.xml"/></Relationships>
</file>

<file path=ppt/slides/_rels/slide8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7.xml"/></Relationships>
</file>

<file path=ppt/slides/_rels/slide8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7.xml"/></Relationships>
</file>

<file path=ppt/slides/_rels/slide8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7.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7.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7.xml"/></Relationships>
</file>

<file path=ppt/slides/_rels/slide9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7.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7.xml"/></Relationships>
</file>

<file path=ppt/slides/_rels/slide9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7.xml"/></Relationships>
</file>

<file path=ppt/slides/_rels/slide9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7.xm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7.xml"/></Relationships>
</file>

<file path=ppt/slides/_rels/slide9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7.xml"/></Relationships>
</file>

<file path=ppt/slides/_rels/slide9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7.xml"/></Relationships>
</file>

<file path=ppt/slides/_rels/slide9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73210" cy="6858000"/>
          </a:xfrm>
          <a:prstGeom prst="rect">
            <a:avLst/>
          </a:prstGeom>
        </p:spPr>
      </p:pic>
      <p:sp>
        <p:nvSpPr>
          <p:cNvPr id="2" name="Title 1"/>
          <p:cNvSpPr>
            <a:spLocks noGrp="1"/>
          </p:cNvSpPr>
          <p:nvPr>
            <p:ph type="ctrTitle"/>
          </p:nvPr>
        </p:nvSpPr>
        <p:spPr>
          <a:xfrm>
            <a:off x="827584" y="4941168"/>
            <a:ext cx="7772400" cy="1470025"/>
          </a:xfrm>
        </p:spPr>
        <p:txBody>
          <a:bodyPr>
            <a:normAutofit/>
          </a:bodyPr>
          <a:lstStyle/>
          <a:p>
            <a:r>
              <a:rPr lang="id-ID" sz="3200" dirty="0" smtClean="0">
                <a:solidFill>
                  <a:srgbClr val="FFFF00"/>
                </a:solidFill>
              </a:rPr>
              <a:t>Oleh William </a:t>
            </a:r>
            <a:r>
              <a:rPr lang="id-ID" sz="3200" dirty="0" smtClean="0">
                <a:solidFill>
                  <a:srgbClr val="FFFF00"/>
                </a:solidFill>
              </a:rPr>
              <a:t>Chendra</a:t>
            </a:r>
            <a:endParaRPr lang="id-ID" sz="3200" dirty="0">
              <a:solidFill>
                <a:srgbClr val="FFFF00"/>
              </a:solidFill>
            </a:endParaRPr>
          </a:p>
        </p:txBody>
      </p:sp>
      <p:sp>
        <p:nvSpPr>
          <p:cNvPr id="3" name="Subtitle 2"/>
          <p:cNvSpPr>
            <a:spLocks noGrp="1"/>
          </p:cNvSpPr>
          <p:nvPr>
            <p:ph type="subTitle" idx="1"/>
          </p:nvPr>
        </p:nvSpPr>
        <p:spPr>
          <a:xfrm>
            <a:off x="1386205" y="332656"/>
            <a:ext cx="6400800" cy="1224136"/>
          </a:xfrm>
        </p:spPr>
        <p:txBody>
          <a:bodyPr/>
          <a:lstStyle/>
          <a:p>
            <a:r>
              <a:rPr lang="id-ID" dirty="0">
                <a:solidFill>
                  <a:schemeClr val="bg1">
                    <a:lumMod val="95000"/>
                  </a:schemeClr>
                </a:solidFill>
              </a:rPr>
              <a:t>Megastructures – Singapore Marina Bay Sands</a:t>
            </a:r>
          </a:p>
        </p:txBody>
      </p:sp>
      <p:sp>
        <p:nvSpPr>
          <p:cNvPr id="5" name="Subtitle 2"/>
          <p:cNvSpPr txBox="1">
            <a:spLocks/>
          </p:cNvSpPr>
          <p:nvPr/>
        </p:nvSpPr>
        <p:spPr>
          <a:xfrm>
            <a:off x="1386205" y="4293096"/>
            <a:ext cx="6400800" cy="1116000"/>
          </a:xfrm>
          <a:prstGeom prst="rect">
            <a:avLst/>
          </a:prstGeom>
          <a:solidFill>
            <a:srgbClr val="FF0000">
              <a:alpha val="40000"/>
            </a:srgbClr>
          </a:solidFill>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id-ID" dirty="0" smtClean="0">
                <a:solidFill>
                  <a:prstClr val="white">
                    <a:lumMod val="95000"/>
                  </a:prstClr>
                </a:solidFill>
              </a:rPr>
              <a:t>Pekerjaan Struktur Kolom Marina Bay Sands</a:t>
            </a:r>
            <a:endParaRPr lang="id-ID" dirty="0">
              <a:solidFill>
                <a:prstClr val="white">
                  <a:lumMod val="95000"/>
                </a:prstClr>
              </a:solidFill>
            </a:endParaRPr>
          </a:p>
        </p:txBody>
      </p:sp>
      <p:sp>
        <p:nvSpPr>
          <p:cNvPr id="6" name="Subtitle 2"/>
          <p:cNvSpPr txBox="1">
            <a:spLocks/>
          </p:cNvSpPr>
          <p:nvPr/>
        </p:nvSpPr>
        <p:spPr>
          <a:xfrm>
            <a:off x="251520" y="6453336"/>
            <a:ext cx="8712968" cy="364107"/>
          </a:xfrm>
          <a:prstGeom prst="rect">
            <a:avLst/>
          </a:prstGeom>
          <a:solidFill>
            <a:schemeClr val="bg1">
              <a:lumMod val="50000"/>
              <a:alpha val="40000"/>
            </a:schemeClr>
          </a:solidFill>
          <a:ln>
            <a:solidFill>
              <a:srgbClr val="00B0F0"/>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id-ID" sz="1600" dirty="0" smtClean="0">
                <a:solidFill>
                  <a:prstClr val="white">
                    <a:lumMod val="95000"/>
                  </a:prstClr>
                </a:solidFill>
              </a:rPr>
              <a:t>Referensi : “Megastructures </a:t>
            </a:r>
            <a:r>
              <a:rPr lang="id-ID" sz="1600" dirty="0">
                <a:solidFill>
                  <a:prstClr val="white">
                    <a:lumMod val="95000"/>
                  </a:prstClr>
                </a:solidFill>
              </a:rPr>
              <a:t>- Singapore Marina Bay Sands Documentary National </a:t>
            </a:r>
            <a:r>
              <a:rPr lang="id-ID" sz="1600" dirty="0" smtClean="0">
                <a:solidFill>
                  <a:prstClr val="white">
                    <a:lumMod val="95000"/>
                  </a:prstClr>
                </a:solidFill>
              </a:rPr>
              <a:t>Geographic”</a:t>
            </a:r>
            <a:endParaRPr lang="id-ID" sz="1600" dirty="0">
              <a:solidFill>
                <a:prstClr val="white">
                  <a:lumMod val="95000"/>
                </a:prstClr>
              </a:solidFill>
            </a:endParaRPr>
          </a:p>
        </p:txBody>
      </p:sp>
      <p:sp>
        <p:nvSpPr>
          <p:cNvPr id="7" name="Subtitle 2"/>
          <p:cNvSpPr txBox="1">
            <a:spLocks/>
          </p:cNvSpPr>
          <p:nvPr/>
        </p:nvSpPr>
        <p:spPr>
          <a:xfrm>
            <a:off x="251520" y="5949280"/>
            <a:ext cx="8712968" cy="432000"/>
          </a:xfrm>
          <a:prstGeom prst="rect">
            <a:avLst/>
          </a:prstGeom>
          <a:solidFill>
            <a:schemeClr val="tx1">
              <a:lumMod val="95000"/>
              <a:lumOff val="5000"/>
              <a:alpha val="40000"/>
            </a:schemeClr>
          </a:solidFill>
          <a:ln>
            <a:solidFill>
              <a:srgbClr val="00B0F0"/>
            </a:solidFill>
          </a:ln>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id-ID" sz="2400" dirty="0" smtClean="0">
                <a:solidFill>
                  <a:prstClr val="white">
                    <a:lumMod val="95000"/>
                  </a:prstClr>
                </a:solidFill>
              </a:rPr>
              <a:t>Dosen Pembimbing : “ DR. Ir. Firdaus Chaeruddin M.T. ,M.S. ”</a:t>
            </a:r>
            <a:endParaRPr lang="id-ID" sz="2400" dirty="0">
              <a:solidFill>
                <a:prstClr val="white">
                  <a:lumMod val="95000"/>
                </a:prstClr>
              </a:solidFill>
            </a:endParaRPr>
          </a:p>
        </p:txBody>
      </p:sp>
    </p:spTree>
    <p:extLst>
      <p:ext uri="{BB962C8B-B14F-4D97-AF65-F5344CB8AC3E}">
        <p14:creationId xmlns:p14="http://schemas.microsoft.com/office/powerpoint/2010/main" val="3835577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p:spPr>
      </p:pic>
      <p:sp>
        <p:nvSpPr>
          <p:cNvPr id="3" name="Rectangle 2"/>
          <p:cNvSpPr/>
          <p:nvPr/>
        </p:nvSpPr>
        <p:spPr>
          <a:xfrm>
            <a:off x="1115616" y="5085184"/>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Concrete Bucket di angkut menggunakan Tower Crane</a:t>
            </a:r>
            <a:endParaRPr lang="id-ID" sz="3400" b="1" i="1" dirty="0"/>
          </a:p>
        </p:txBody>
      </p:sp>
    </p:spTree>
    <p:extLst>
      <p:ext uri="{BB962C8B-B14F-4D97-AF65-F5344CB8AC3E}">
        <p14:creationId xmlns:p14="http://schemas.microsoft.com/office/powerpoint/2010/main" val="41117237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142817588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9144647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312602397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1094891"/>
            <a:ext cx="8225582" cy="4624631"/>
          </a:xfrm>
          <a:prstGeom prst="rect">
            <a:avLst/>
          </a:prstGeom>
          <a:noFill/>
          <a:ln>
            <a:noFill/>
          </a:ln>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Ready Mix di bawa ke lokasi pengecoran</a:t>
            </a:r>
            <a:endParaRPr lang="id-ID" sz="3400" b="1" i="1" dirty="0"/>
          </a:p>
        </p:txBody>
      </p:sp>
      <p:sp>
        <p:nvSpPr>
          <p:cNvPr id="5" name="Notched Right Arrow 4">
            <a:hlinkClick r:id="rId3" action="ppaction://hlinksldjump"/>
          </p:cNvPr>
          <p:cNvSpPr/>
          <p:nvPr/>
        </p:nvSpPr>
        <p:spPr>
          <a:xfrm flipH="1">
            <a:off x="107504" y="6099353"/>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18919835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76672"/>
            <a:ext cx="9144000" cy="5140989"/>
          </a:xfrm>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Campuran Beton di masukkan ke dalam bekisting</a:t>
            </a:r>
            <a:endParaRPr lang="id-ID" sz="3400" b="1" i="1" dirty="0"/>
          </a:p>
        </p:txBody>
      </p:sp>
    </p:spTree>
    <p:extLst>
      <p:ext uri="{BB962C8B-B14F-4D97-AF65-F5344CB8AC3E}">
        <p14:creationId xmlns:p14="http://schemas.microsoft.com/office/powerpoint/2010/main" val="3316455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p:spPr>
      </p:pic>
    </p:spTree>
    <p:extLst>
      <p:ext uri="{BB962C8B-B14F-4D97-AF65-F5344CB8AC3E}">
        <p14:creationId xmlns:p14="http://schemas.microsoft.com/office/powerpoint/2010/main" val="20055872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6" name="Rectangle 5">
            <a:hlinkClick r:id="rId3" action="ppaction://hlinkfile"/>
          </p:cNvPr>
          <p:cNvSpPr/>
          <p:nvPr/>
        </p:nvSpPr>
        <p:spPr>
          <a:xfrm>
            <a:off x="4031940" y="1412736"/>
            <a:ext cx="1044116" cy="5760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bg1"/>
                </a:solidFill>
              </a:rPr>
              <a:t>Kolom</a:t>
            </a:r>
          </a:p>
        </p:txBody>
      </p:sp>
      <p:sp>
        <p:nvSpPr>
          <p:cNvPr id="7" name="Rectangle 6"/>
          <p:cNvSpPr/>
          <p:nvPr/>
        </p:nvSpPr>
        <p:spPr>
          <a:xfrm>
            <a:off x="3995936" y="476672"/>
            <a:ext cx="1080000" cy="57606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bg1"/>
                </a:solidFill>
              </a:rPr>
              <a:t>Struktur</a:t>
            </a:r>
          </a:p>
        </p:txBody>
      </p:sp>
      <p:cxnSp>
        <p:nvCxnSpPr>
          <p:cNvPr id="39" name="Straight Connector 38"/>
          <p:cNvCxnSpPr/>
          <p:nvPr/>
        </p:nvCxnSpPr>
        <p:spPr>
          <a:xfrm>
            <a:off x="4535936" y="1052736"/>
            <a:ext cx="0" cy="3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hlinkClick r:id="rId4" action="ppaction://hlinksldjump"/>
          </p:cNvPr>
          <p:cNvSpPr/>
          <p:nvPr/>
        </p:nvSpPr>
        <p:spPr>
          <a:xfrm>
            <a:off x="302611" y="3537643"/>
            <a:ext cx="1218066" cy="56981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bg1"/>
                </a:solidFill>
              </a:rPr>
              <a:t>Persiapan</a:t>
            </a:r>
          </a:p>
        </p:txBody>
      </p:sp>
      <p:sp>
        <p:nvSpPr>
          <p:cNvPr id="61" name="Rectangle 60">
            <a:hlinkClick r:id="rId5" action="ppaction://hlinksldjump"/>
          </p:cNvPr>
          <p:cNvSpPr/>
          <p:nvPr/>
        </p:nvSpPr>
        <p:spPr>
          <a:xfrm>
            <a:off x="1403648" y="2571152"/>
            <a:ext cx="1404000" cy="756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bg1"/>
                </a:solidFill>
              </a:rPr>
              <a:t>Pembesian Kolom</a:t>
            </a:r>
          </a:p>
        </p:txBody>
      </p:sp>
      <p:sp>
        <p:nvSpPr>
          <p:cNvPr id="67" name="Rectangle 66">
            <a:hlinkClick r:id="rId6" action="ppaction://hlinksldjump"/>
          </p:cNvPr>
          <p:cNvSpPr/>
          <p:nvPr/>
        </p:nvSpPr>
        <p:spPr>
          <a:xfrm>
            <a:off x="2663976" y="3501008"/>
            <a:ext cx="1692000" cy="972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bg1"/>
                </a:solidFill>
              </a:rPr>
              <a:t>Pemasangan Bekisting Kolom</a:t>
            </a:r>
          </a:p>
        </p:txBody>
      </p:sp>
      <p:sp>
        <p:nvSpPr>
          <p:cNvPr id="74" name="Rectangle 73">
            <a:hlinkClick r:id="rId7" action="ppaction://hlinksldjump"/>
          </p:cNvPr>
          <p:cNvSpPr/>
          <p:nvPr/>
        </p:nvSpPr>
        <p:spPr>
          <a:xfrm>
            <a:off x="4644176" y="3609008"/>
            <a:ext cx="1512000" cy="756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bg1"/>
                </a:solidFill>
              </a:rPr>
              <a:t>Pengecoran kolom</a:t>
            </a:r>
          </a:p>
        </p:txBody>
      </p:sp>
      <p:sp>
        <p:nvSpPr>
          <p:cNvPr id="75" name="Rectangle 74">
            <a:hlinkClick r:id="rId8" action="ppaction://hlinksldjump"/>
          </p:cNvPr>
          <p:cNvSpPr/>
          <p:nvPr/>
        </p:nvSpPr>
        <p:spPr>
          <a:xfrm>
            <a:off x="5328288" y="2571152"/>
            <a:ext cx="1836000" cy="756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bg1"/>
                </a:solidFill>
              </a:rPr>
              <a:t>Pembongkaran bekisting kolom</a:t>
            </a:r>
          </a:p>
        </p:txBody>
      </p:sp>
      <p:sp>
        <p:nvSpPr>
          <p:cNvPr id="76" name="Rectangle 75">
            <a:hlinkClick r:id="rId9" action="ppaction://hlinksldjump"/>
          </p:cNvPr>
          <p:cNvSpPr/>
          <p:nvPr/>
        </p:nvSpPr>
        <p:spPr>
          <a:xfrm>
            <a:off x="7092280" y="3483072"/>
            <a:ext cx="1836000" cy="756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schemeClr val="bg1"/>
                </a:solidFill>
              </a:rPr>
              <a:t>Perawatan Beton Kolom</a:t>
            </a:r>
          </a:p>
        </p:txBody>
      </p:sp>
      <p:cxnSp>
        <p:nvCxnSpPr>
          <p:cNvPr id="77" name="Straight Connector 76"/>
          <p:cNvCxnSpPr/>
          <p:nvPr/>
        </p:nvCxnSpPr>
        <p:spPr>
          <a:xfrm>
            <a:off x="4499992" y="1988800"/>
            <a:ext cx="0" cy="28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 name="Straight Connector 2"/>
          <p:cNvCxnSpPr/>
          <p:nvPr/>
        </p:nvCxnSpPr>
        <p:spPr>
          <a:xfrm>
            <a:off x="828456" y="2276872"/>
            <a:ext cx="7416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828456" y="2276872"/>
            <a:ext cx="0" cy="1260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2092481" y="2276872"/>
            <a:ext cx="0" cy="25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6246288" y="2276872"/>
            <a:ext cx="0" cy="25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3509976" y="2276872"/>
            <a:ext cx="0" cy="1224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8244408" y="2276872"/>
            <a:ext cx="0" cy="1152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5075936" y="2276872"/>
            <a:ext cx="0" cy="1296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45256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spTree>
    <p:extLst>
      <p:ext uri="{BB962C8B-B14F-4D97-AF65-F5344CB8AC3E}">
        <p14:creationId xmlns:p14="http://schemas.microsoft.com/office/powerpoint/2010/main" val="4020906199"/>
      </p:ext>
    </p:extLst>
  </p:cSld>
  <p:clrMapOvr>
    <a:masterClrMapping/>
  </p:clrMapOvr>
  <mc:AlternateContent xmlns:mc="http://schemas.openxmlformats.org/markup-compatibility/2006" xmlns:p14="http://schemas.microsoft.com/office/powerpoint/2010/main">
    <mc:Choice Requires="p14">
      <p:transition spd="slow" p14:dur="3500">
        <p14:glitter dir="d" pattern="hexago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spTree>
    <p:extLst>
      <p:ext uri="{BB962C8B-B14F-4D97-AF65-F5344CB8AC3E}">
        <p14:creationId xmlns:p14="http://schemas.microsoft.com/office/powerpoint/2010/main" val="14671499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id-ID"/>
          </a:p>
        </p:txBody>
      </p:sp>
      <p:sp>
        <p:nvSpPr>
          <p:cNvPr id="3" name="Content Placeholder 2"/>
          <p:cNvSpPr>
            <a:spLocks noGrp="1"/>
          </p:cNvSpPr>
          <p:nvPr>
            <p:ph idx="1"/>
          </p:nvPr>
        </p:nvSpPr>
        <p:spPr/>
        <p:txBody>
          <a:bodyPr/>
          <a:lstStyle/>
          <a:p>
            <a:endParaRPr lang="id-ID"/>
          </a:p>
        </p:txBody>
      </p:sp>
    </p:spTree>
    <p:extLst>
      <p:ext uri="{BB962C8B-B14F-4D97-AF65-F5344CB8AC3E}">
        <p14:creationId xmlns:p14="http://schemas.microsoft.com/office/powerpoint/2010/main" val="7585157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3977934" y="1052736"/>
            <a:ext cx="104411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Kolom</a:t>
            </a:r>
          </a:p>
        </p:txBody>
      </p:sp>
      <p:sp>
        <p:nvSpPr>
          <p:cNvPr id="7" name="Rectangle 6"/>
          <p:cNvSpPr/>
          <p:nvPr/>
        </p:nvSpPr>
        <p:spPr>
          <a:xfrm>
            <a:off x="3923928" y="119239"/>
            <a:ext cx="108000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Struktur</a:t>
            </a:r>
          </a:p>
        </p:txBody>
      </p:sp>
      <p:cxnSp>
        <p:nvCxnSpPr>
          <p:cNvPr id="39" name="Straight Connector 38"/>
          <p:cNvCxnSpPr/>
          <p:nvPr/>
        </p:nvCxnSpPr>
        <p:spPr>
          <a:xfrm>
            <a:off x="4499992" y="685555"/>
            <a:ext cx="0" cy="360000"/>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1342654" y="1628800"/>
            <a:ext cx="1218066" cy="5698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d-ID" sz="2000" dirty="0">
                <a:solidFill>
                  <a:prstClr val="black"/>
                </a:solidFill>
              </a:rPr>
              <a:t>Persiapan</a:t>
            </a:r>
          </a:p>
        </p:txBody>
      </p:sp>
      <p:sp>
        <p:nvSpPr>
          <p:cNvPr id="55" name="Rectangle 54"/>
          <p:cNvSpPr/>
          <p:nvPr/>
        </p:nvSpPr>
        <p:spPr>
          <a:xfrm>
            <a:off x="1187624" y="2636913"/>
            <a:ext cx="1440000" cy="6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  Penentuan</a:t>
            </a:r>
            <a:r>
              <a:rPr lang="id-ID" sz="2000" i="1" dirty="0">
                <a:solidFill>
                  <a:prstClr val="black"/>
                </a:solidFill>
              </a:rPr>
              <a:t> As</a:t>
            </a:r>
            <a:r>
              <a:rPr lang="id-ID" sz="2000" dirty="0">
                <a:solidFill>
                  <a:prstClr val="black"/>
                </a:solidFill>
              </a:rPr>
              <a:t> kolom</a:t>
            </a:r>
            <a:endParaRPr lang="id-ID" dirty="0">
              <a:solidFill>
                <a:prstClr val="black"/>
              </a:solidFill>
            </a:endParaRPr>
          </a:p>
        </p:txBody>
      </p:sp>
      <p:cxnSp>
        <p:nvCxnSpPr>
          <p:cNvPr id="56" name="Straight Connector 55"/>
          <p:cNvCxnSpPr/>
          <p:nvPr/>
        </p:nvCxnSpPr>
        <p:spPr>
          <a:xfrm>
            <a:off x="3419872" y="2529088"/>
            <a:ext cx="0" cy="1260000"/>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hlinkClick r:id="rId3" action="ppaction://hlinksldjump"/>
          </p:cNvPr>
          <p:cNvSpPr/>
          <p:nvPr/>
        </p:nvSpPr>
        <p:spPr>
          <a:xfrm>
            <a:off x="3996104" y="2204864"/>
            <a:ext cx="1512000" cy="61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black"/>
                </a:solidFill>
              </a:rPr>
              <a:t>Theodolit/ Auto Level</a:t>
            </a:r>
          </a:p>
        </p:txBody>
      </p:sp>
      <p:sp>
        <p:nvSpPr>
          <p:cNvPr id="59" name="Rectangle 58">
            <a:hlinkClick r:id="rId4" action="ppaction://hlinksldjump"/>
          </p:cNvPr>
          <p:cNvSpPr/>
          <p:nvPr/>
        </p:nvSpPr>
        <p:spPr>
          <a:xfrm>
            <a:off x="3991202" y="3008443"/>
            <a:ext cx="1188000" cy="43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black"/>
                </a:solidFill>
              </a:rPr>
              <a:t>Meteran</a:t>
            </a:r>
          </a:p>
        </p:txBody>
      </p:sp>
      <p:sp>
        <p:nvSpPr>
          <p:cNvPr id="60" name="Rectangle 59">
            <a:hlinkClick r:id="rId5" action="ppaction://hlinksldjump"/>
          </p:cNvPr>
          <p:cNvSpPr/>
          <p:nvPr/>
        </p:nvSpPr>
        <p:spPr>
          <a:xfrm>
            <a:off x="3980188" y="3608952"/>
            <a:ext cx="1188000" cy="43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black"/>
                </a:solidFill>
              </a:rPr>
              <a:t>Sipatan</a:t>
            </a:r>
          </a:p>
        </p:txBody>
      </p:sp>
      <p:sp>
        <p:nvSpPr>
          <p:cNvPr id="20" name="Rectangle 19"/>
          <p:cNvSpPr/>
          <p:nvPr/>
        </p:nvSpPr>
        <p:spPr>
          <a:xfrm>
            <a:off x="791832" y="3789121"/>
            <a:ext cx="2268000" cy="72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Buat  </a:t>
            </a:r>
            <a:r>
              <a:rPr lang="id-ID" sz="2000" i="1" dirty="0">
                <a:solidFill>
                  <a:prstClr val="black"/>
                </a:solidFill>
              </a:rPr>
              <a:t>as</a:t>
            </a:r>
            <a:r>
              <a:rPr lang="id-ID" sz="2000" dirty="0">
                <a:solidFill>
                  <a:prstClr val="black"/>
                </a:solidFill>
              </a:rPr>
              <a:t> kolom dari garis pinjaman</a:t>
            </a:r>
            <a:endParaRPr lang="id-ID" dirty="0">
              <a:solidFill>
                <a:prstClr val="black"/>
              </a:solidFill>
            </a:endParaRPr>
          </a:p>
        </p:txBody>
      </p:sp>
      <p:sp>
        <p:nvSpPr>
          <p:cNvPr id="21" name="Rectangle 20"/>
          <p:cNvSpPr/>
          <p:nvPr/>
        </p:nvSpPr>
        <p:spPr>
          <a:xfrm>
            <a:off x="439687" y="5085185"/>
            <a:ext cx="3024000" cy="93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Pemasangan patok</a:t>
            </a:r>
            <a:r>
              <a:rPr lang="id-ID" sz="2000" i="1" dirty="0">
                <a:solidFill>
                  <a:prstClr val="black"/>
                </a:solidFill>
              </a:rPr>
              <a:t> as</a:t>
            </a:r>
            <a:r>
              <a:rPr lang="id-ID" sz="2000" dirty="0">
                <a:solidFill>
                  <a:prstClr val="black"/>
                </a:solidFill>
              </a:rPr>
              <a:t> bangunan/kolom (tanda berupa garis dari sipatan)</a:t>
            </a:r>
            <a:endParaRPr lang="id-ID" dirty="0">
              <a:solidFill>
                <a:prstClr val="black"/>
              </a:solidFill>
            </a:endParaRPr>
          </a:p>
        </p:txBody>
      </p:sp>
      <p:cxnSp>
        <p:nvCxnSpPr>
          <p:cNvPr id="5" name="Straight Arrow Connector 4"/>
          <p:cNvCxnSpPr/>
          <p:nvPr/>
        </p:nvCxnSpPr>
        <p:spPr>
          <a:xfrm flipH="1">
            <a:off x="1907704" y="2204921"/>
            <a:ext cx="0" cy="43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1907624" y="3288948"/>
            <a:ext cx="0" cy="43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907704" y="4581177"/>
            <a:ext cx="0" cy="43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2627784" y="2960913"/>
            <a:ext cx="79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419872" y="2510864"/>
            <a:ext cx="576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3419936" y="3212976"/>
            <a:ext cx="540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419936" y="3789040"/>
            <a:ext cx="5400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Notched Right Arrow 21">
            <a:hlinkClick r:id="rId6" action="ppaction://hlinksldjump"/>
          </p:cNvPr>
          <p:cNvSpPr/>
          <p:nvPr/>
        </p:nvSpPr>
        <p:spPr>
          <a:xfrm flipH="1">
            <a:off x="7596336" y="6027345"/>
            <a:ext cx="1440160" cy="642015"/>
          </a:xfrm>
          <a:prstGeom prst="notch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589548314"/>
      </p:ext>
    </p:extLst>
  </p:cSld>
  <p:clrMapOvr>
    <a:masterClrMapping/>
  </p:clrMapOvr>
  <p:transition spd="slow">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3977934" y="1052736"/>
            <a:ext cx="104411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Kolom</a:t>
            </a:r>
          </a:p>
        </p:txBody>
      </p:sp>
      <p:sp>
        <p:nvSpPr>
          <p:cNvPr id="7" name="Rectangle 6"/>
          <p:cNvSpPr/>
          <p:nvPr/>
        </p:nvSpPr>
        <p:spPr>
          <a:xfrm>
            <a:off x="3923928" y="119239"/>
            <a:ext cx="108000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Struktur</a:t>
            </a:r>
          </a:p>
        </p:txBody>
      </p:sp>
      <p:cxnSp>
        <p:nvCxnSpPr>
          <p:cNvPr id="39" name="Straight Connector 38"/>
          <p:cNvCxnSpPr/>
          <p:nvPr/>
        </p:nvCxnSpPr>
        <p:spPr>
          <a:xfrm>
            <a:off x="4499992" y="685555"/>
            <a:ext cx="0" cy="360000"/>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457904" y="1869955"/>
            <a:ext cx="1404000" cy="56981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d-ID" sz="2000" dirty="0">
                <a:solidFill>
                  <a:prstClr val="black"/>
                </a:solidFill>
              </a:rPr>
              <a:t>Pembesian Kolom</a:t>
            </a:r>
          </a:p>
        </p:txBody>
      </p:sp>
      <p:sp>
        <p:nvSpPr>
          <p:cNvPr id="20" name="Rectangle 19">
            <a:hlinkClick r:id="rId3" action="ppaction://hlinksldjump"/>
          </p:cNvPr>
          <p:cNvSpPr/>
          <p:nvPr/>
        </p:nvSpPr>
        <p:spPr>
          <a:xfrm>
            <a:off x="611560" y="2780928"/>
            <a:ext cx="3096000" cy="72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black"/>
                </a:solidFill>
              </a:rPr>
              <a:t>Perakitan tulangan kolom  adalah </a:t>
            </a:r>
            <a:r>
              <a:rPr lang="id-ID" i="1" dirty="0">
                <a:solidFill>
                  <a:prstClr val="black"/>
                </a:solidFill>
              </a:rPr>
              <a:t> precast</a:t>
            </a:r>
            <a:endParaRPr lang="id-ID" dirty="0">
              <a:solidFill>
                <a:prstClr val="black"/>
              </a:solidFill>
            </a:endParaRPr>
          </a:p>
        </p:txBody>
      </p:sp>
      <p:sp>
        <p:nvSpPr>
          <p:cNvPr id="21" name="Rectangle 20"/>
          <p:cNvSpPr/>
          <p:nvPr/>
        </p:nvSpPr>
        <p:spPr>
          <a:xfrm>
            <a:off x="539552" y="3789120"/>
            <a:ext cx="3240000" cy="72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a:solidFill>
                  <a:prstClr val="black"/>
                </a:solidFill>
              </a:rPr>
              <a:t>  Perakitan tulangan kolom harus sesuai dengan gambar kerja.</a:t>
            </a:r>
            <a:endParaRPr lang="id-ID" dirty="0">
              <a:solidFill>
                <a:prstClr val="black"/>
              </a:solidFill>
            </a:endParaRPr>
          </a:p>
        </p:txBody>
      </p:sp>
      <p:sp>
        <p:nvSpPr>
          <p:cNvPr id="22" name="Rectangle 21"/>
          <p:cNvSpPr/>
          <p:nvPr/>
        </p:nvSpPr>
        <p:spPr>
          <a:xfrm>
            <a:off x="611904" y="4797200"/>
            <a:ext cx="3096000" cy="43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black"/>
                </a:solidFill>
              </a:rPr>
              <a:t>Pemasangan tulangan utama. </a:t>
            </a:r>
          </a:p>
        </p:txBody>
      </p:sp>
      <p:sp>
        <p:nvSpPr>
          <p:cNvPr id="24" name="Rectangle 23"/>
          <p:cNvSpPr/>
          <p:nvPr/>
        </p:nvSpPr>
        <p:spPr>
          <a:xfrm>
            <a:off x="4391968" y="5378380"/>
            <a:ext cx="3600000" cy="72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black"/>
                </a:solidFill>
              </a:rPr>
              <a:t>Besi tulangan </a:t>
            </a:r>
            <a:r>
              <a:rPr lang="id-ID" i="1" dirty="0">
                <a:solidFill>
                  <a:prstClr val="black"/>
                </a:solidFill>
              </a:rPr>
              <a:t>prec</a:t>
            </a:r>
            <a:r>
              <a:rPr lang="id-ID" dirty="0">
                <a:solidFill>
                  <a:prstClr val="black"/>
                </a:solidFill>
              </a:rPr>
              <a:t>as</a:t>
            </a:r>
            <a:r>
              <a:rPr lang="id-ID" i="1" dirty="0">
                <a:solidFill>
                  <a:prstClr val="black"/>
                </a:solidFill>
              </a:rPr>
              <a:t>t </a:t>
            </a:r>
            <a:r>
              <a:rPr lang="id-ID" dirty="0">
                <a:solidFill>
                  <a:prstClr val="black"/>
                </a:solidFill>
              </a:rPr>
              <a:t>diangkut dengan menggunakan </a:t>
            </a:r>
            <a:r>
              <a:rPr lang="id-ID" i="1" dirty="0">
                <a:solidFill>
                  <a:prstClr val="black"/>
                </a:solidFill>
                <a:hlinkClick r:id="rId4" action="ppaction://hlinksldjump"/>
              </a:rPr>
              <a:t>Tower Crane</a:t>
            </a:r>
            <a:endParaRPr lang="id-ID" i="1" dirty="0">
              <a:solidFill>
                <a:prstClr val="black"/>
              </a:solidFill>
            </a:endParaRPr>
          </a:p>
        </p:txBody>
      </p:sp>
      <p:sp>
        <p:nvSpPr>
          <p:cNvPr id="25" name="Rectangle 24"/>
          <p:cNvSpPr/>
          <p:nvPr/>
        </p:nvSpPr>
        <p:spPr>
          <a:xfrm>
            <a:off x="4391968" y="4221168"/>
            <a:ext cx="3600000" cy="72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black"/>
                </a:solidFill>
              </a:rPr>
              <a:t>Dipasang beton deking sesuai ketentuan</a:t>
            </a:r>
          </a:p>
        </p:txBody>
      </p:sp>
      <p:sp>
        <p:nvSpPr>
          <p:cNvPr id="35" name="Rectangle 34"/>
          <p:cNvSpPr/>
          <p:nvPr/>
        </p:nvSpPr>
        <p:spPr>
          <a:xfrm>
            <a:off x="611552" y="5517232"/>
            <a:ext cx="3096000" cy="43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dirty="0">
                <a:solidFill>
                  <a:prstClr val="black"/>
                </a:solidFill>
              </a:rPr>
              <a:t>Pemasangan sengkang</a:t>
            </a:r>
          </a:p>
        </p:txBody>
      </p:sp>
      <p:cxnSp>
        <p:nvCxnSpPr>
          <p:cNvPr id="9" name="Straight Arrow Connector 8"/>
          <p:cNvCxnSpPr>
            <a:stCxn id="61" idx="2"/>
            <a:endCxn id="20" idx="0"/>
          </p:cNvCxnSpPr>
          <p:nvPr/>
        </p:nvCxnSpPr>
        <p:spPr>
          <a:xfrm flipH="1">
            <a:off x="2159560" y="2439770"/>
            <a:ext cx="344" cy="3411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0" idx="2"/>
            <a:endCxn id="21" idx="0"/>
          </p:cNvCxnSpPr>
          <p:nvPr/>
        </p:nvCxnSpPr>
        <p:spPr>
          <a:xfrm flipH="1">
            <a:off x="2159552" y="3500928"/>
            <a:ext cx="8" cy="2881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1" idx="2"/>
            <a:endCxn id="22" idx="0"/>
          </p:cNvCxnSpPr>
          <p:nvPr/>
        </p:nvCxnSpPr>
        <p:spPr>
          <a:xfrm>
            <a:off x="2159552" y="4509120"/>
            <a:ext cx="352" cy="288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2" idx="2"/>
            <a:endCxn id="35" idx="0"/>
          </p:cNvCxnSpPr>
          <p:nvPr/>
        </p:nvCxnSpPr>
        <p:spPr>
          <a:xfrm flipH="1">
            <a:off x="2159552" y="5229200"/>
            <a:ext cx="352"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35" idx="3"/>
            <a:endCxn id="24" idx="1"/>
          </p:cNvCxnSpPr>
          <p:nvPr/>
        </p:nvCxnSpPr>
        <p:spPr>
          <a:xfrm>
            <a:off x="3707552" y="5733232"/>
            <a:ext cx="684416" cy="51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24" idx="0"/>
            <a:endCxn id="25" idx="2"/>
          </p:cNvCxnSpPr>
          <p:nvPr/>
        </p:nvCxnSpPr>
        <p:spPr>
          <a:xfrm flipV="1">
            <a:off x="6191968" y="4941168"/>
            <a:ext cx="0" cy="4372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Notched Right Arrow 17">
            <a:hlinkClick r:id="rId5" action="ppaction://hlinksldjump"/>
          </p:cNvPr>
          <p:cNvSpPr/>
          <p:nvPr/>
        </p:nvSpPr>
        <p:spPr>
          <a:xfrm flipH="1">
            <a:off x="7596336" y="6171361"/>
            <a:ext cx="1440160" cy="642015"/>
          </a:xfrm>
          <a:prstGeom prst="notch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2080162492"/>
      </p:ext>
    </p:extLst>
  </p:cSld>
  <p:clrMapOvr>
    <a:masterClrMapping/>
  </p:clrMapOvr>
  <mc:AlternateContent xmlns:mc="http://schemas.openxmlformats.org/markup-compatibility/2006" xmlns:p14="http://schemas.microsoft.com/office/powerpoint/2010/main">
    <mc:Choice Requires="p14">
      <p:transition spd="slow" p14:dur="1400">
        <p14:doors/>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2969822" y="1268760"/>
            <a:ext cx="104411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Kolom</a:t>
            </a:r>
          </a:p>
        </p:txBody>
      </p:sp>
      <p:sp>
        <p:nvSpPr>
          <p:cNvPr id="7" name="Rectangle 6"/>
          <p:cNvSpPr/>
          <p:nvPr/>
        </p:nvSpPr>
        <p:spPr>
          <a:xfrm>
            <a:off x="2915816" y="335263"/>
            <a:ext cx="108000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Struktur</a:t>
            </a:r>
          </a:p>
        </p:txBody>
      </p:sp>
      <p:cxnSp>
        <p:nvCxnSpPr>
          <p:cNvPr id="39" name="Straight Connector 38"/>
          <p:cNvCxnSpPr/>
          <p:nvPr/>
        </p:nvCxnSpPr>
        <p:spPr>
          <a:xfrm>
            <a:off x="3491880" y="901579"/>
            <a:ext cx="0" cy="360000"/>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11560" y="1628800"/>
            <a:ext cx="1692000" cy="972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d-ID" sz="2000" dirty="0">
                <a:solidFill>
                  <a:prstClr val="black"/>
                </a:solidFill>
              </a:rPr>
              <a:t>Pemasangan Bekisting Kolom</a:t>
            </a:r>
          </a:p>
        </p:txBody>
      </p:sp>
      <p:sp>
        <p:nvSpPr>
          <p:cNvPr id="69" name="Rectangle 68"/>
          <p:cNvSpPr/>
          <p:nvPr/>
        </p:nvSpPr>
        <p:spPr>
          <a:xfrm>
            <a:off x="755736" y="2853024"/>
            <a:ext cx="1440000" cy="68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1700" dirty="0">
                <a:solidFill>
                  <a:prstClr val="black"/>
                </a:solidFill>
              </a:rPr>
              <a:t>Pembersihan area kolom</a:t>
            </a:r>
          </a:p>
        </p:txBody>
      </p:sp>
      <p:sp>
        <p:nvSpPr>
          <p:cNvPr id="70" name="Rectangle 69"/>
          <p:cNvSpPr/>
          <p:nvPr/>
        </p:nvSpPr>
        <p:spPr>
          <a:xfrm>
            <a:off x="287856" y="3861048"/>
            <a:ext cx="2988000" cy="108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700" dirty="0">
                <a:solidFill>
                  <a:prstClr val="black"/>
                </a:solidFill>
              </a:rPr>
              <a:t>Membuat garis pinjaman menggunakan sipatan (Jarak 1m dari masing-masing </a:t>
            </a:r>
            <a:r>
              <a:rPr lang="id-ID" sz="1700" i="1" dirty="0">
                <a:solidFill>
                  <a:prstClr val="black"/>
                </a:solidFill>
              </a:rPr>
              <a:t>as</a:t>
            </a:r>
            <a:r>
              <a:rPr lang="id-ID" sz="1700" dirty="0">
                <a:solidFill>
                  <a:prstClr val="black"/>
                </a:solidFill>
              </a:rPr>
              <a:t> kolom).</a:t>
            </a:r>
          </a:p>
        </p:txBody>
      </p:sp>
      <p:sp>
        <p:nvSpPr>
          <p:cNvPr id="73" name="Rectangle 72"/>
          <p:cNvSpPr/>
          <p:nvPr/>
        </p:nvSpPr>
        <p:spPr>
          <a:xfrm>
            <a:off x="287856" y="5266596"/>
            <a:ext cx="3348000" cy="64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700" dirty="0">
                <a:solidFill>
                  <a:prstClr val="black"/>
                </a:solidFill>
              </a:rPr>
              <a:t>Buat tanda kolom pada lantai untuk penempatan bekisting kolom.</a:t>
            </a:r>
          </a:p>
        </p:txBody>
      </p:sp>
      <p:sp>
        <p:nvSpPr>
          <p:cNvPr id="20" name="Rectangle 19"/>
          <p:cNvSpPr/>
          <p:nvPr/>
        </p:nvSpPr>
        <p:spPr>
          <a:xfrm>
            <a:off x="4788024" y="5284596"/>
            <a:ext cx="3384000" cy="61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600" i="1" dirty="0">
                <a:solidFill>
                  <a:prstClr val="black"/>
                </a:solidFill>
              </a:rPr>
              <a:t>Marking</a:t>
            </a:r>
            <a:r>
              <a:rPr lang="sv-SE" sz="1600" dirty="0">
                <a:solidFill>
                  <a:prstClr val="black"/>
                </a:solidFill>
              </a:rPr>
              <a:t> sepatu kolom sebagai tempat bekisting</a:t>
            </a:r>
            <a:endParaRPr lang="id-ID" sz="1700" dirty="0">
              <a:solidFill>
                <a:prstClr val="black"/>
              </a:solidFill>
            </a:endParaRPr>
          </a:p>
        </p:txBody>
      </p:sp>
      <p:sp>
        <p:nvSpPr>
          <p:cNvPr id="21" name="Rectangle 20"/>
          <p:cNvSpPr/>
          <p:nvPr/>
        </p:nvSpPr>
        <p:spPr>
          <a:xfrm>
            <a:off x="4798689" y="4400960"/>
            <a:ext cx="3384000" cy="61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600" dirty="0">
                <a:solidFill>
                  <a:prstClr val="black"/>
                </a:solidFill>
              </a:rPr>
              <a:t>Pasang sepatu kolom pada tulangan utama atau tulangan sengkang.</a:t>
            </a:r>
            <a:endParaRPr lang="id-ID" sz="1700" dirty="0">
              <a:solidFill>
                <a:prstClr val="black"/>
              </a:solidFill>
            </a:endParaRPr>
          </a:p>
        </p:txBody>
      </p:sp>
      <p:sp>
        <p:nvSpPr>
          <p:cNvPr id="22" name="Rectangle 21"/>
          <p:cNvSpPr/>
          <p:nvPr/>
        </p:nvSpPr>
        <p:spPr>
          <a:xfrm>
            <a:off x="4798689" y="3465072"/>
            <a:ext cx="3384000" cy="61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sz="1600" dirty="0">
                <a:solidFill>
                  <a:prstClr val="black"/>
                </a:solidFill>
              </a:rPr>
              <a:t>Pasang sepatu kolom dengan </a:t>
            </a:r>
            <a:r>
              <a:rPr lang="id-ID" sz="1600" i="1" dirty="0">
                <a:solidFill>
                  <a:prstClr val="black"/>
                </a:solidFill>
              </a:rPr>
              <a:t>marking</a:t>
            </a:r>
            <a:r>
              <a:rPr lang="id-ID" sz="1600" dirty="0">
                <a:solidFill>
                  <a:prstClr val="black"/>
                </a:solidFill>
              </a:rPr>
              <a:t> yang ada.</a:t>
            </a:r>
            <a:endParaRPr lang="id-ID" sz="1700" dirty="0">
              <a:solidFill>
                <a:prstClr val="black"/>
              </a:solidFill>
            </a:endParaRPr>
          </a:p>
        </p:txBody>
      </p:sp>
      <p:sp>
        <p:nvSpPr>
          <p:cNvPr id="23" name="Rectangle 22"/>
          <p:cNvSpPr/>
          <p:nvPr/>
        </p:nvSpPr>
        <p:spPr>
          <a:xfrm>
            <a:off x="4798689" y="2528928"/>
            <a:ext cx="3384000" cy="61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sz="1600" dirty="0">
                <a:solidFill>
                  <a:prstClr val="black"/>
                </a:solidFill>
              </a:rPr>
              <a:t>Atur kelurusan bekisting kolom dengan memutar </a:t>
            </a:r>
            <a:r>
              <a:rPr lang="sv-SE" sz="1600" i="1" dirty="0">
                <a:solidFill>
                  <a:prstClr val="black"/>
                </a:solidFill>
              </a:rPr>
              <a:t>push pull.</a:t>
            </a:r>
            <a:endParaRPr lang="id-ID" sz="1700" dirty="0">
              <a:solidFill>
                <a:prstClr val="black"/>
              </a:solidFill>
            </a:endParaRPr>
          </a:p>
        </p:txBody>
      </p:sp>
      <p:sp>
        <p:nvSpPr>
          <p:cNvPr id="24" name="Rectangle 23"/>
          <p:cNvSpPr/>
          <p:nvPr/>
        </p:nvSpPr>
        <p:spPr>
          <a:xfrm>
            <a:off x="4788024" y="1844864"/>
            <a:ext cx="3384000" cy="3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z="1600" dirty="0" smtClean="0">
                <a:solidFill>
                  <a:prstClr val="black"/>
                </a:solidFill>
              </a:rPr>
              <a:t>Kolom </a:t>
            </a:r>
            <a:r>
              <a:rPr lang="sv-SE" sz="1600" dirty="0">
                <a:solidFill>
                  <a:prstClr val="black"/>
                </a:solidFill>
              </a:rPr>
              <a:t>siap dicor.</a:t>
            </a:r>
            <a:endParaRPr lang="id-ID" sz="1700" dirty="0">
              <a:solidFill>
                <a:prstClr val="black"/>
              </a:solidFill>
            </a:endParaRPr>
          </a:p>
        </p:txBody>
      </p:sp>
      <p:cxnSp>
        <p:nvCxnSpPr>
          <p:cNvPr id="3" name="Straight Arrow Connector 2"/>
          <p:cNvCxnSpPr>
            <a:stCxn id="67" idx="2"/>
            <a:endCxn id="69" idx="0"/>
          </p:cNvCxnSpPr>
          <p:nvPr/>
        </p:nvCxnSpPr>
        <p:spPr>
          <a:xfrm>
            <a:off x="1457560" y="2600800"/>
            <a:ext cx="0" cy="252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0" idx="0"/>
            <a:endCxn id="21" idx="2"/>
          </p:cNvCxnSpPr>
          <p:nvPr/>
        </p:nvCxnSpPr>
        <p:spPr>
          <a:xfrm flipV="1">
            <a:off x="6480024" y="5012960"/>
            <a:ext cx="10665" cy="2716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1" idx="0"/>
            <a:endCxn id="22" idx="2"/>
          </p:cNvCxnSpPr>
          <p:nvPr/>
        </p:nvCxnSpPr>
        <p:spPr>
          <a:xfrm flipV="1">
            <a:off x="6490689" y="4077072"/>
            <a:ext cx="0" cy="3238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22" idx="0"/>
            <a:endCxn id="23" idx="2"/>
          </p:cNvCxnSpPr>
          <p:nvPr/>
        </p:nvCxnSpPr>
        <p:spPr>
          <a:xfrm flipV="1">
            <a:off x="6490689" y="3140928"/>
            <a:ext cx="0" cy="3241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3" idx="0"/>
            <a:endCxn id="24" idx="2"/>
          </p:cNvCxnSpPr>
          <p:nvPr/>
        </p:nvCxnSpPr>
        <p:spPr>
          <a:xfrm flipH="1" flipV="1">
            <a:off x="6480024" y="2204864"/>
            <a:ext cx="10665" cy="3240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69" idx="2"/>
          </p:cNvCxnSpPr>
          <p:nvPr/>
        </p:nvCxnSpPr>
        <p:spPr>
          <a:xfrm>
            <a:off x="1475736" y="3537024"/>
            <a:ext cx="0" cy="324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772261" y="4942572"/>
            <a:ext cx="0" cy="324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3" idx="3"/>
            <a:endCxn id="20" idx="1"/>
          </p:cNvCxnSpPr>
          <p:nvPr/>
        </p:nvCxnSpPr>
        <p:spPr>
          <a:xfrm>
            <a:off x="3635856" y="5590596"/>
            <a:ext cx="115216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Notched Right Arrow 24">
            <a:hlinkClick r:id="rId3" action="ppaction://hlinksldjump"/>
          </p:cNvPr>
          <p:cNvSpPr/>
          <p:nvPr/>
        </p:nvSpPr>
        <p:spPr>
          <a:xfrm flipH="1">
            <a:off x="7596336" y="6027345"/>
            <a:ext cx="1440160" cy="642015"/>
          </a:xfrm>
          <a:prstGeom prst="notch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4209303463"/>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d-ID" sz="3200" b="1" dirty="0">
                <a:solidFill>
                  <a:schemeClr val="bg1"/>
                </a:solidFill>
              </a:rPr>
              <a:t>Pengertian </a:t>
            </a:r>
            <a:r>
              <a:rPr lang="id-ID" sz="3200" b="1" dirty="0" smtClean="0">
                <a:solidFill>
                  <a:schemeClr val="bg1"/>
                </a:solidFill>
              </a:rPr>
              <a:t>Kolom</a:t>
            </a:r>
            <a:endParaRPr lang="id-ID" sz="3200" dirty="0">
              <a:solidFill>
                <a:schemeClr val="bg1"/>
              </a:solidFill>
            </a:endParaRPr>
          </a:p>
        </p:txBody>
      </p:sp>
      <p:sp>
        <p:nvSpPr>
          <p:cNvPr id="3" name="Content Placeholder 2"/>
          <p:cNvSpPr>
            <a:spLocks noGrp="1"/>
          </p:cNvSpPr>
          <p:nvPr>
            <p:ph idx="1"/>
          </p:nvPr>
        </p:nvSpPr>
        <p:spPr>
          <a:xfrm>
            <a:off x="457200" y="1600201"/>
            <a:ext cx="8229600" cy="2188840"/>
          </a:xfrm>
        </p:spPr>
        <p:txBody>
          <a:bodyPr>
            <a:normAutofit/>
          </a:bodyPr>
          <a:lstStyle/>
          <a:p>
            <a:r>
              <a:rPr lang="id-ID" sz="2000" dirty="0" smtClean="0">
                <a:solidFill>
                  <a:schemeClr val="bg1"/>
                </a:solidFill>
              </a:rPr>
              <a:t>Kolom </a:t>
            </a:r>
            <a:r>
              <a:rPr lang="id-ID" sz="2000" dirty="0">
                <a:solidFill>
                  <a:schemeClr val="bg1"/>
                </a:solidFill>
              </a:rPr>
              <a:t>adalah batang tekan vertikal dari rangka struktur yang memikul beban dari balok. Kolom merupakan suatu elemen struktur tekan yang memegang peranan penting dari suatu bangunan, sehingga keruntuhan pada suatu kolom merupakan lokasi kritis yang dapat menyebabkan runtuhnya (collapse) lantai yang bersangkutan dan juga runtuh total (total collapse) seluruh struktur (Sudarmoko</a:t>
            </a:r>
            <a:r>
              <a:rPr lang="id-ID" sz="2000" dirty="0">
                <a:solidFill>
                  <a:schemeClr val="bg1"/>
                </a:solidFill>
                <a:hlinkClick r:id="rId3"/>
              </a:rPr>
              <a:t>,</a:t>
            </a:r>
            <a:r>
              <a:rPr lang="id-ID" sz="2000" dirty="0">
                <a:solidFill>
                  <a:schemeClr val="bg1"/>
                </a:solidFill>
              </a:rPr>
              <a:t> 1996).</a:t>
            </a:r>
          </a:p>
        </p:txBody>
      </p:sp>
      <p:sp>
        <p:nvSpPr>
          <p:cNvPr id="4" name="Content Placeholder 2"/>
          <p:cNvSpPr txBox="1">
            <a:spLocks/>
          </p:cNvSpPr>
          <p:nvPr/>
        </p:nvSpPr>
        <p:spPr>
          <a:xfrm>
            <a:off x="457200" y="4149080"/>
            <a:ext cx="8229600" cy="13967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d-ID" sz="2000" dirty="0" smtClean="0">
                <a:solidFill>
                  <a:schemeClr val="bg1"/>
                </a:solidFill>
              </a:rPr>
              <a:t>SK SNI T-15-1991-03 mendefinisikan kolom adalah komponen struktur bangunan yang tugas utamanya menyangga beban aksial tekan vertikal dengan bagian tinggi yang tidak ditopang paling tidak tiga kali dimensi lateral terkecil.</a:t>
            </a:r>
            <a:endParaRPr lang="id-ID" sz="2000" dirty="0">
              <a:solidFill>
                <a:schemeClr val="bg1"/>
              </a:solidFill>
            </a:endParaRPr>
          </a:p>
        </p:txBody>
      </p:sp>
    </p:spTree>
    <p:extLst>
      <p:ext uri="{BB962C8B-B14F-4D97-AF65-F5344CB8AC3E}">
        <p14:creationId xmlns:p14="http://schemas.microsoft.com/office/powerpoint/2010/main" val="3385978035"/>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3977934" y="1052736"/>
            <a:ext cx="104411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Kolom</a:t>
            </a:r>
          </a:p>
        </p:txBody>
      </p:sp>
      <p:sp>
        <p:nvSpPr>
          <p:cNvPr id="7" name="Rectangle 6"/>
          <p:cNvSpPr/>
          <p:nvPr/>
        </p:nvSpPr>
        <p:spPr>
          <a:xfrm>
            <a:off x="3923928" y="119239"/>
            <a:ext cx="108000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Struktur</a:t>
            </a:r>
          </a:p>
        </p:txBody>
      </p:sp>
      <p:cxnSp>
        <p:nvCxnSpPr>
          <p:cNvPr id="39" name="Straight Connector 38"/>
          <p:cNvCxnSpPr/>
          <p:nvPr/>
        </p:nvCxnSpPr>
        <p:spPr>
          <a:xfrm>
            <a:off x="4499992" y="685555"/>
            <a:ext cx="0" cy="360000"/>
          </a:xfrm>
          <a:prstGeom prst="line">
            <a:avLst/>
          </a:prstGeom>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899592" y="1700808"/>
            <a:ext cx="1512000" cy="684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d-ID" sz="2000" dirty="0">
                <a:solidFill>
                  <a:prstClr val="black"/>
                </a:solidFill>
              </a:rPr>
              <a:t>Pengecoran kolom</a:t>
            </a:r>
          </a:p>
        </p:txBody>
      </p:sp>
      <p:sp>
        <p:nvSpPr>
          <p:cNvPr id="20" name="Rectangle 19"/>
          <p:cNvSpPr/>
          <p:nvPr/>
        </p:nvSpPr>
        <p:spPr>
          <a:xfrm>
            <a:off x="899592" y="2786818"/>
            <a:ext cx="1512000" cy="68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Persiapan pengecoran</a:t>
            </a:r>
          </a:p>
        </p:txBody>
      </p:sp>
      <p:sp>
        <p:nvSpPr>
          <p:cNvPr id="21" name="Rectangle 20"/>
          <p:cNvSpPr/>
          <p:nvPr/>
        </p:nvSpPr>
        <p:spPr>
          <a:xfrm>
            <a:off x="2799085" y="2912818"/>
            <a:ext cx="2196000" cy="43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Kolom harus bersih</a:t>
            </a:r>
          </a:p>
        </p:txBody>
      </p:sp>
      <p:sp>
        <p:nvSpPr>
          <p:cNvPr id="22" name="Rectangle 21"/>
          <p:cNvSpPr/>
          <p:nvPr/>
        </p:nvSpPr>
        <p:spPr>
          <a:xfrm>
            <a:off x="899592" y="3866938"/>
            <a:ext cx="1512000" cy="68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Pelaksanaan pengecoran</a:t>
            </a:r>
          </a:p>
        </p:txBody>
      </p:sp>
      <p:sp>
        <p:nvSpPr>
          <p:cNvPr id="23" name="Rectangle 22">
            <a:hlinkClick r:id="rId3" action="ppaction://hlinksldjump"/>
          </p:cNvPr>
          <p:cNvSpPr/>
          <p:nvPr/>
        </p:nvSpPr>
        <p:spPr>
          <a:xfrm>
            <a:off x="2915984" y="4653136"/>
            <a:ext cx="1512000" cy="57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i="1" dirty="0" smtClean="0">
                <a:solidFill>
                  <a:prstClr val="black"/>
                </a:solidFill>
              </a:rPr>
              <a:t>Concrete Bucket</a:t>
            </a:r>
            <a:endParaRPr lang="id-ID" sz="2000" dirty="0">
              <a:solidFill>
                <a:prstClr val="black"/>
              </a:solidFill>
            </a:endParaRPr>
          </a:p>
        </p:txBody>
      </p:sp>
      <p:sp>
        <p:nvSpPr>
          <p:cNvPr id="24" name="Rectangle 23">
            <a:hlinkClick r:id="rId4" action="ppaction://hlinksldjump"/>
          </p:cNvPr>
          <p:cNvSpPr/>
          <p:nvPr/>
        </p:nvSpPr>
        <p:spPr>
          <a:xfrm>
            <a:off x="2915984" y="5373168"/>
            <a:ext cx="1512000" cy="43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i="1" dirty="0">
                <a:solidFill>
                  <a:prstClr val="black"/>
                </a:solidFill>
              </a:rPr>
              <a:t>Tower crane</a:t>
            </a:r>
            <a:endParaRPr lang="id-ID" sz="2000" dirty="0">
              <a:solidFill>
                <a:prstClr val="black"/>
              </a:solidFill>
            </a:endParaRPr>
          </a:p>
        </p:txBody>
      </p:sp>
      <p:sp>
        <p:nvSpPr>
          <p:cNvPr id="25" name="Rectangle 24">
            <a:hlinkClick r:id="rId5" action="ppaction://hlinksldjump"/>
          </p:cNvPr>
          <p:cNvSpPr/>
          <p:nvPr/>
        </p:nvSpPr>
        <p:spPr>
          <a:xfrm>
            <a:off x="2915984" y="5985304"/>
            <a:ext cx="1512000" cy="61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i="1" dirty="0">
                <a:solidFill>
                  <a:prstClr val="black"/>
                </a:solidFill>
              </a:rPr>
              <a:t>Concrete Vibrator</a:t>
            </a:r>
          </a:p>
        </p:txBody>
      </p:sp>
      <p:cxnSp>
        <p:nvCxnSpPr>
          <p:cNvPr id="3" name="Straight Arrow Connector 2"/>
          <p:cNvCxnSpPr>
            <a:stCxn id="74" idx="2"/>
            <a:endCxn id="20" idx="0"/>
          </p:cNvCxnSpPr>
          <p:nvPr/>
        </p:nvCxnSpPr>
        <p:spPr>
          <a:xfrm>
            <a:off x="1655592" y="2384808"/>
            <a:ext cx="0" cy="4020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a:stCxn id="20" idx="3"/>
            <a:endCxn id="21" idx="1"/>
          </p:cNvCxnSpPr>
          <p:nvPr/>
        </p:nvCxnSpPr>
        <p:spPr>
          <a:xfrm>
            <a:off x="2411592" y="3128818"/>
            <a:ext cx="387493"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20" idx="2"/>
            <a:endCxn id="22" idx="0"/>
          </p:cNvCxnSpPr>
          <p:nvPr/>
        </p:nvCxnSpPr>
        <p:spPr>
          <a:xfrm>
            <a:off x="1655592" y="3470818"/>
            <a:ext cx="0" cy="3961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2605338" y="4221088"/>
            <a:ext cx="0" cy="208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411760" y="4221088"/>
            <a:ext cx="50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2591816" y="5589144"/>
            <a:ext cx="324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2627816" y="6309272"/>
            <a:ext cx="288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hlinkClick r:id="rId6" action="ppaction://hlinksldjump"/>
          </p:cNvPr>
          <p:cNvSpPr/>
          <p:nvPr/>
        </p:nvSpPr>
        <p:spPr>
          <a:xfrm>
            <a:off x="5508104" y="1700808"/>
            <a:ext cx="2196000" cy="68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smtClean="0">
                <a:solidFill>
                  <a:prstClr val="black"/>
                </a:solidFill>
              </a:rPr>
              <a:t>Menggunakan Ready Mix</a:t>
            </a:r>
            <a:endParaRPr lang="id-ID" sz="2000" dirty="0">
              <a:solidFill>
                <a:prstClr val="black"/>
              </a:solidFill>
            </a:endParaRPr>
          </a:p>
        </p:txBody>
      </p:sp>
      <p:cxnSp>
        <p:nvCxnSpPr>
          <p:cNvPr id="26" name="Straight Arrow Connector 25"/>
          <p:cNvCxnSpPr>
            <a:stCxn id="74" idx="3"/>
            <a:endCxn id="19" idx="1"/>
          </p:cNvCxnSpPr>
          <p:nvPr/>
        </p:nvCxnSpPr>
        <p:spPr>
          <a:xfrm>
            <a:off x="2411592" y="2042808"/>
            <a:ext cx="30965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7" name="Notched Right Arrow 26">
            <a:hlinkClick r:id="rId7" action="ppaction://hlinksldjump"/>
          </p:cNvPr>
          <p:cNvSpPr/>
          <p:nvPr/>
        </p:nvSpPr>
        <p:spPr>
          <a:xfrm flipH="1">
            <a:off x="7596336" y="6021288"/>
            <a:ext cx="1440160" cy="642015"/>
          </a:xfrm>
          <a:prstGeom prst="notch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d-ID" dirty="0" smtClean="0"/>
              <a:t>BACK</a:t>
            </a:r>
            <a:endParaRPr lang="id-ID" dirty="0"/>
          </a:p>
        </p:txBody>
      </p:sp>
      <p:sp>
        <p:nvSpPr>
          <p:cNvPr id="28" name="Rectangle 27">
            <a:hlinkClick r:id="rId8" action="ppaction://hlinksldjump"/>
          </p:cNvPr>
          <p:cNvSpPr/>
          <p:nvPr/>
        </p:nvSpPr>
        <p:spPr>
          <a:xfrm>
            <a:off x="2915984" y="4005112"/>
            <a:ext cx="1512000" cy="43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i="1" dirty="0" smtClean="0">
                <a:solidFill>
                  <a:prstClr val="black"/>
                </a:solidFill>
              </a:rPr>
              <a:t>Mixer Truck</a:t>
            </a:r>
            <a:endParaRPr lang="id-ID" sz="2000" dirty="0">
              <a:solidFill>
                <a:prstClr val="black"/>
              </a:solidFill>
            </a:endParaRPr>
          </a:p>
        </p:txBody>
      </p:sp>
      <p:cxnSp>
        <p:nvCxnSpPr>
          <p:cNvPr id="29" name="Straight Connector 28"/>
          <p:cNvCxnSpPr/>
          <p:nvPr/>
        </p:nvCxnSpPr>
        <p:spPr>
          <a:xfrm>
            <a:off x="2591816" y="4941136"/>
            <a:ext cx="32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869938"/>
      </p:ext>
    </p:extLst>
  </p:cSld>
  <p:clrMapOvr>
    <a:masterClrMapping/>
  </p:clrMapOvr>
  <mc:AlternateContent xmlns:mc="http://schemas.openxmlformats.org/markup-compatibility/2006" xmlns:p14="http://schemas.microsoft.com/office/powerpoint/2010/main">
    <mc:Choice Requires="p14">
      <p:transition spd="slow" p14:dur="1200">
        <p14:flip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3977934" y="1052736"/>
            <a:ext cx="104411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Kolom</a:t>
            </a:r>
          </a:p>
        </p:txBody>
      </p:sp>
      <p:sp>
        <p:nvSpPr>
          <p:cNvPr id="7" name="Rectangle 6"/>
          <p:cNvSpPr/>
          <p:nvPr/>
        </p:nvSpPr>
        <p:spPr>
          <a:xfrm>
            <a:off x="3923928" y="119239"/>
            <a:ext cx="108000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Struktur</a:t>
            </a:r>
          </a:p>
        </p:txBody>
      </p:sp>
      <p:cxnSp>
        <p:nvCxnSpPr>
          <p:cNvPr id="39" name="Straight Connector 38"/>
          <p:cNvCxnSpPr/>
          <p:nvPr/>
        </p:nvCxnSpPr>
        <p:spPr>
          <a:xfrm>
            <a:off x="4499992" y="685555"/>
            <a:ext cx="0" cy="360000"/>
          </a:xfrm>
          <a:prstGeom prst="line">
            <a:avLst/>
          </a:prstGeom>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3586628" y="1988840"/>
            <a:ext cx="1872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d-ID" sz="2000" dirty="0">
                <a:solidFill>
                  <a:prstClr val="black"/>
                </a:solidFill>
              </a:rPr>
              <a:t>Pembongkaran bekisting kolom</a:t>
            </a:r>
          </a:p>
        </p:txBody>
      </p:sp>
      <p:sp>
        <p:nvSpPr>
          <p:cNvPr id="26" name="Rectangle 25"/>
          <p:cNvSpPr/>
          <p:nvPr/>
        </p:nvSpPr>
        <p:spPr>
          <a:xfrm>
            <a:off x="2920628" y="3609128"/>
            <a:ext cx="3204000" cy="972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Setelah beton berumur 8 jam, maka bekisting kolom sudah dapat dibongkar.</a:t>
            </a:r>
          </a:p>
        </p:txBody>
      </p:sp>
      <p:cxnSp>
        <p:nvCxnSpPr>
          <p:cNvPr id="3" name="Straight Arrow Connector 2"/>
          <p:cNvCxnSpPr>
            <a:stCxn id="75" idx="2"/>
          </p:cNvCxnSpPr>
          <p:nvPr/>
        </p:nvCxnSpPr>
        <p:spPr>
          <a:xfrm>
            <a:off x="4522628" y="2924840"/>
            <a:ext cx="0" cy="6842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Notched Right Arrow 10">
            <a:hlinkClick r:id="rId3" action="ppaction://hlinksldjump"/>
          </p:cNvPr>
          <p:cNvSpPr/>
          <p:nvPr/>
        </p:nvSpPr>
        <p:spPr>
          <a:xfrm flipH="1">
            <a:off x="7596336" y="6027345"/>
            <a:ext cx="1440160" cy="642015"/>
          </a:xfrm>
          <a:prstGeom prst="notch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382586116"/>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3977934" y="1052736"/>
            <a:ext cx="1044116"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Kolom</a:t>
            </a:r>
          </a:p>
        </p:txBody>
      </p:sp>
      <p:sp>
        <p:nvSpPr>
          <p:cNvPr id="7" name="Rectangle 6"/>
          <p:cNvSpPr/>
          <p:nvPr/>
        </p:nvSpPr>
        <p:spPr>
          <a:xfrm>
            <a:off x="3923928" y="119239"/>
            <a:ext cx="1080000" cy="5760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a:solidFill>
                  <a:prstClr val="black"/>
                </a:solidFill>
              </a:rPr>
              <a:t>Struktur</a:t>
            </a:r>
          </a:p>
        </p:txBody>
      </p:sp>
      <p:cxnSp>
        <p:nvCxnSpPr>
          <p:cNvPr id="39" name="Straight Connector 38"/>
          <p:cNvCxnSpPr/>
          <p:nvPr/>
        </p:nvCxnSpPr>
        <p:spPr>
          <a:xfrm>
            <a:off x="4499992" y="685555"/>
            <a:ext cx="0" cy="36000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563992" y="1973734"/>
            <a:ext cx="1872000" cy="936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d-ID" sz="2000" dirty="0">
                <a:solidFill>
                  <a:prstClr val="black"/>
                </a:solidFill>
              </a:rPr>
              <a:t>Perawatan Beton Kolom</a:t>
            </a:r>
          </a:p>
        </p:txBody>
      </p:sp>
      <p:sp>
        <p:nvSpPr>
          <p:cNvPr id="28" name="Rectangle 27"/>
          <p:cNvSpPr/>
          <p:nvPr/>
        </p:nvSpPr>
        <p:spPr>
          <a:xfrm>
            <a:off x="2843992" y="3213080"/>
            <a:ext cx="3312000" cy="936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dirty="0" smtClean="0">
                <a:solidFill>
                  <a:prstClr val="black"/>
                </a:solidFill>
              </a:rPr>
              <a:t>Menyiram/membasahi </a:t>
            </a:r>
            <a:r>
              <a:rPr lang="id-ID" sz="2000" dirty="0">
                <a:solidFill>
                  <a:prstClr val="black"/>
                </a:solidFill>
              </a:rPr>
              <a:t>beton 2 kali sehari selama 1 minggu.</a:t>
            </a:r>
          </a:p>
        </p:txBody>
      </p:sp>
      <p:cxnSp>
        <p:nvCxnSpPr>
          <p:cNvPr id="5" name="Straight Arrow Connector 4"/>
          <p:cNvCxnSpPr>
            <a:stCxn id="27" idx="2"/>
            <a:endCxn id="28" idx="0"/>
          </p:cNvCxnSpPr>
          <p:nvPr/>
        </p:nvCxnSpPr>
        <p:spPr>
          <a:xfrm>
            <a:off x="4499992" y="2909734"/>
            <a:ext cx="0" cy="30334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Notched Right Arrow 10">
            <a:hlinkClick r:id="rId3" action="ppaction://hlinksldjump"/>
          </p:cNvPr>
          <p:cNvSpPr/>
          <p:nvPr/>
        </p:nvSpPr>
        <p:spPr>
          <a:xfrm flipH="1">
            <a:off x="7596336" y="6027345"/>
            <a:ext cx="1440160" cy="642015"/>
          </a:xfrm>
          <a:prstGeom prst="notched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id-ID" dirty="0" smtClean="0"/>
              <a:t>BACK</a:t>
            </a:r>
            <a:endParaRPr lang="id-ID" dirty="0"/>
          </a:p>
        </p:txBody>
      </p:sp>
      <p:sp>
        <p:nvSpPr>
          <p:cNvPr id="2" name="Rectangle 1"/>
          <p:cNvSpPr/>
          <p:nvPr/>
        </p:nvSpPr>
        <p:spPr>
          <a:xfrm>
            <a:off x="179512" y="4293096"/>
            <a:ext cx="5472608" cy="252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id-ID" b="1" dirty="0">
                <a:solidFill>
                  <a:schemeClr val="tx1"/>
                </a:solidFill>
              </a:rPr>
              <a:t>Tips untuk perawatan beton :</a:t>
            </a:r>
            <a:endParaRPr lang="id-ID" dirty="0">
              <a:solidFill>
                <a:schemeClr val="tx1"/>
              </a:solidFill>
            </a:endParaRPr>
          </a:p>
          <a:p>
            <a:r>
              <a:rPr lang="id-ID" dirty="0">
                <a:solidFill>
                  <a:schemeClr val="tx1"/>
                </a:solidFill>
              </a:rPr>
              <a:t>1. Gunakan air secukupnya</a:t>
            </a:r>
          </a:p>
          <a:p>
            <a:r>
              <a:rPr lang="id-ID" dirty="0">
                <a:solidFill>
                  <a:schemeClr val="tx1"/>
                </a:solidFill>
              </a:rPr>
              <a:t>2. Jangan dibiarkan kering</a:t>
            </a:r>
          </a:p>
          <a:p>
            <a:r>
              <a:rPr lang="id-ID" dirty="0">
                <a:solidFill>
                  <a:schemeClr val="tx1"/>
                </a:solidFill>
              </a:rPr>
              <a:t>3. Beton kering = semua reaksi berhenti</a:t>
            </a:r>
          </a:p>
          <a:p>
            <a:r>
              <a:rPr lang="id-ID" dirty="0">
                <a:solidFill>
                  <a:schemeClr val="tx1"/>
                </a:solidFill>
              </a:rPr>
              <a:t>4. Beton tidak dapat direvitalisasi setelah kering</a:t>
            </a:r>
          </a:p>
          <a:p>
            <a:r>
              <a:rPr lang="id-ID" dirty="0">
                <a:solidFill>
                  <a:schemeClr val="tx1"/>
                </a:solidFill>
              </a:rPr>
              <a:t>5. Pertahankan suhu yang sedang (20-30 derajat Celcius)</a:t>
            </a:r>
          </a:p>
          <a:p>
            <a:r>
              <a:rPr lang="id-ID" dirty="0">
                <a:solidFill>
                  <a:schemeClr val="tx1"/>
                </a:solidFill>
              </a:rPr>
              <a:t>6. Beton yang mengandung abu terbang membutuhkan waktu perawatan lebih </a:t>
            </a:r>
            <a:r>
              <a:rPr lang="id-ID" dirty="0" smtClean="0">
                <a:solidFill>
                  <a:schemeClr val="tx1"/>
                </a:solidFill>
              </a:rPr>
              <a:t>lama</a:t>
            </a:r>
            <a:endParaRPr lang="id-ID" dirty="0">
              <a:solidFill>
                <a:schemeClr val="tx1"/>
              </a:solidFill>
            </a:endParaRPr>
          </a:p>
        </p:txBody>
      </p:sp>
    </p:spTree>
    <p:extLst>
      <p:ext uri="{BB962C8B-B14F-4D97-AF65-F5344CB8AC3E}">
        <p14:creationId xmlns:p14="http://schemas.microsoft.com/office/powerpoint/2010/main" val="3894227310"/>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620688"/>
            <a:ext cx="5328592" cy="5328592"/>
          </a:xfrm>
          <a:prstGeom prst="rect">
            <a:avLst/>
          </a:prstGeom>
        </p:spPr>
      </p:pic>
      <p:sp>
        <p:nvSpPr>
          <p:cNvPr id="2" name="Title 1"/>
          <p:cNvSpPr>
            <a:spLocks noGrp="1"/>
          </p:cNvSpPr>
          <p:nvPr>
            <p:ph type="ctrTitle"/>
          </p:nvPr>
        </p:nvSpPr>
        <p:spPr>
          <a:xfrm>
            <a:off x="323528" y="806847"/>
            <a:ext cx="2878088" cy="1470025"/>
          </a:xfrm>
        </p:spPr>
        <p:txBody>
          <a:bodyPr>
            <a:normAutofit fontScale="90000"/>
          </a:bodyPr>
          <a:lstStyle/>
          <a:p>
            <a:r>
              <a:rPr lang="id-ID" b="1" dirty="0" smtClean="0"/>
              <a:t>Theodolite Topcon DT 205L</a:t>
            </a:r>
            <a:br>
              <a:rPr lang="id-ID" b="1" dirty="0" smtClean="0"/>
            </a:br>
            <a:endParaRPr lang="id-ID" dirty="0"/>
          </a:p>
        </p:txBody>
      </p:sp>
    </p:spTree>
    <p:extLst>
      <p:ext uri="{BB962C8B-B14F-4D97-AF65-F5344CB8AC3E}">
        <p14:creationId xmlns:p14="http://schemas.microsoft.com/office/powerpoint/2010/main" val="2866336328"/>
      </p:ext>
    </p:extLst>
  </p:cSld>
  <p:clrMapOvr>
    <a:masterClrMapping/>
  </p:clrMapOvr>
  <p:transition spd="slow">
    <p:push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152730794"/>
              </p:ext>
            </p:extLst>
          </p:nvPr>
        </p:nvGraphicFramePr>
        <p:xfrm>
          <a:off x="827584" y="404664"/>
          <a:ext cx="7406640" cy="4065270"/>
        </p:xfrm>
        <a:graphic>
          <a:graphicData uri="http://schemas.openxmlformats.org/drawingml/2006/table">
            <a:tbl>
              <a:tblPr/>
              <a:tblGrid>
                <a:gridCol w="2147926"/>
                <a:gridCol w="5258714"/>
              </a:tblGrid>
              <a:tr h="0">
                <a:tc gridSpan="2">
                  <a:txBody>
                    <a:bodyPr/>
                    <a:lstStyle/>
                    <a:p>
                      <a:pPr algn="ctr"/>
                      <a:r>
                        <a:rPr lang="id-ID" b="1" dirty="0"/>
                        <a:t>SPECIFICATIONS</a:t>
                      </a:r>
                      <a:endParaRPr lang="id-ID" dirty="0"/>
                    </a:p>
                  </a:txBody>
                  <a:tcPr marL="47625" marR="47625" marT="47625" marB="47625" anchor="ctr">
                    <a:lnL>
                      <a:noFill/>
                    </a:lnL>
                    <a:lnR>
                      <a:noFill/>
                    </a:lnR>
                    <a:lnT>
                      <a:noFill/>
                    </a:lnT>
                    <a:lnB>
                      <a:noFill/>
                    </a:lnB>
                    <a:solidFill>
                      <a:srgbClr val="FFCC33"/>
                    </a:solidFill>
                  </a:tcPr>
                </a:tc>
                <a:tc hMerge="1">
                  <a:txBody>
                    <a:bodyPr/>
                    <a:lstStyle/>
                    <a:p>
                      <a:endParaRPr lang="id-ID"/>
                    </a:p>
                  </a:txBody>
                  <a:tcPr/>
                </a:tc>
              </a:tr>
              <a:tr h="0">
                <a:tc gridSpan="2">
                  <a:txBody>
                    <a:bodyPr/>
                    <a:lstStyle/>
                    <a:p>
                      <a:pPr algn="ctr"/>
                      <a:r>
                        <a:rPr lang="id-ID" dirty="0"/>
                        <a:t>Telescope</a:t>
                      </a:r>
                    </a:p>
                  </a:txBody>
                  <a:tcPr marL="47625" marR="47625" marT="47625" marB="47625">
                    <a:lnL>
                      <a:noFill/>
                    </a:lnL>
                    <a:lnR>
                      <a:noFill/>
                    </a:lnR>
                    <a:lnT>
                      <a:noFill/>
                    </a:lnT>
                    <a:lnB w="12700" cap="flat" cmpd="sng" algn="ctr">
                      <a:solidFill>
                        <a:schemeClr val="tx1"/>
                      </a:solidFill>
                      <a:prstDash val="solid"/>
                      <a:round/>
                      <a:headEnd type="none" w="med" len="med"/>
                      <a:tailEnd type="none" w="med" len="med"/>
                    </a:lnB>
                  </a:tcPr>
                </a:tc>
                <a:tc hMerge="1">
                  <a:txBody>
                    <a:bodyPr/>
                    <a:lstStyle/>
                    <a:p>
                      <a:endParaRPr lang="id-ID"/>
                    </a:p>
                  </a:txBody>
                  <a:tcPr/>
                </a:tc>
              </a:tr>
              <a:tr h="0">
                <a:tc>
                  <a:txBody>
                    <a:bodyPr/>
                    <a:lstStyle/>
                    <a:p>
                      <a:pPr algn="ctr"/>
                      <a:r>
                        <a:rPr lang="id-ID" dirty="0"/>
                        <a:t>Length</a:t>
                      </a:r>
                    </a:p>
                  </a:txBody>
                  <a:tcPr marL="47625" marR="47625" marT="47625" marB="47625">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ctr"/>
                      <a:r>
                        <a:rPr lang="id-ID"/>
                        <a:t>152 mm</a:t>
                      </a:r>
                    </a:p>
                  </a:txBody>
                  <a:tcPr marL="47625" marR="47625" marT="47625" marB="47625">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r>
              <a:tr h="0">
                <a:tc>
                  <a:txBody>
                    <a:bodyPr/>
                    <a:lstStyle/>
                    <a:p>
                      <a:pPr algn="ctr"/>
                      <a:r>
                        <a:rPr lang="id-ID"/>
                        <a:t>Objective lens</a:t>
                      </a:r>
                    </a:p>
                  </a:txBody>
                  <a:tcPr marL="47625" marR="47625" marT="47625" marB="47625">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a:t>45 mm</a:t>
                      </a:r>
                    </a:p>
                  </a:txBody>
                  <a:tcPr marL="47625" marR="47625" marT="47625" marB="47625">
                    <a:lnL w="12700" cap="flat" cmpd="sng" algn="ctr">
                      <a:solidFill>
                        <a:schemeClr val="tx1"/>
                      </a:solidFill>
                      <a:prstDash val="solid"/>
                      <a:round/>
                      <a:headEnd type="none" w="med" len="med"/>
                      <a:tailEnd type="none" w="med" len="med"/>
                    </a:lnL>
                    <a:lnR>
                      <a:noFill/>
                    </a:lnR>
                    <a:lnT>
                      <a:noFill/>
                    </a:lnT>
                    <a:lnB>
                      <a:noFill/>
                    </a:lnB>
                  </a:tcPr>
                </a:tc>
              </a:tr>
              <a:tr h="0">
                <a:tc>
                  <a:txBody>
                    <a:bodyPr/>
                    <a:lstStyle/>
                    <a:p>
                      <a:pPr algn="ctr"/>
                      <a:r>
                        <a:rPr lang="id-ID"/>
                        <a:t>Magnification</a:t>
                      </a:r>
                    </a:p>
                  </a:txBody>
                  <a:tcPr marL="47625" marR="47625" marT="47625" marB="47625">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a:t>30x power</a:t>
                      </a:r>
                    </a:p>
                  </a:txBody>
                  <a:tcPr marL="47625" marR="47625" marT="47625" marB="47625">
                    <a:lnL w="12700" cap="flat" cmpd="sng" algn="ctr">
                      <a:solidFill>
                        <a:schemeClr val="tx1"/>
                      </a:solidFill>
                      <a:prstDash val="solid"/>
                      <a:round/>
                      <a:headEnd type="none" w="med" len="med"/>
                      <a:tailEnd type="none" w="med" len="med"/>
                    </a:lnL>
                    <a:lnR>
                      <a:noFill/>
                    </a:lnR>
                    <a:lnT>
                      <a:noFill/>
                    </a:lnT>
                    <a:lnB>
                      <a:noFill/>
                    </a:lnB>
                  </a:tcPr>
                </a:tc>
              </a:tr>
              <a:tr h="0">
                <a:tc>
                  <a:txBody>
                    <a:bodyPr/>
                    <a:lstStyle/>
                    <a:p>
                      <a:pPr algn="ctr"/>
                      <a:r>
                        <a:rPr lang="id-ID" dirty="0"/>
                        <a:t>Field of view</a:t>
                      </a:r>
                    </a:p>
                  </a:txBody>
                  <a:tcPr marL="47625" marR="47625" marT="47625" marB="47625">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a:t>1°30′</a:t>
                      </a:r>
                    </a:p>
                  </a:txBody>
                  <a:tcPr marL="47625" marR="47625" marT="47625" marB="47625">
                    <a:lnL w="12700" cap="flat" cmpd="sng" algn="ctr">
                      <a:solidFill>
                        <a:schemeClr val="tx1"/>
                      </a:solidFill>
                      <a:prstDash val="solid"/>
                      <a:round/>
                      <a:headEnd type="none" w="med" len="med"/>
                      <a:tailEnd type="none" w="med" len="med"/>
                    </a:lnL>
                    <a:lnR>
                      <a:noFill/>
                    </a:lnR>
                    <a:lnT>
                      <a:noFill/>
                    </a:lnT>
                    <a:lnB>
                      <a:noFill/>
                    </a:lnB>
                  </a:tcPr>
                </a:tc>
              </a:tr>
              <a:tr h="0">
                <a:tc>
                  <a:txBody>
                    <a:bodyPr/>
                    <a:lstStyle/>
                    <a:p>
                      <a:pPr algn="ctr"/>
                      <a:r>
                        <a:rPr lang="id-ID"/>
                        <a:t>Resolving power</a:t>
                      </a:r>
                    </a:p>
                  </a:txBody>
                  <a:tcPr marL="47625" marR="47625" marT="47625" marB="47625">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a:t>2.5 power</a:t>
                      </a:r>
                    </a:p>
                  </a:txBody>
                  <a:tcPr marL="47625" marR="47625" marT="47625" marB="47625">
                    <a:lnL w="12700" cap="flat" cmpd="sng" algn="ctr">
                      <a:solidFill>
                        <a:schemeClr val="tx1"/>
                      </a:solidFill>
                      <a:prstDash val="solid"/>
                      <a:round/>
                      <a:headEnd type="none" w="med" len="med"/>
                      <a:tailEnd type="none" w="med" len="med"/>
                    </a:lnL>
                    <a:lnR>
                      <a:noFill/>
                    </a:lnR>
                    <a:lnT>
                      <a:noFill/>
                    </a:lnT>
                    <a:lnB>
                      <a:noFill/>
                    </a:lnB>
                  </a:tcPr>
                </a:tc>
              </a:tr>
              <a:tr h="0">
                <a:tc>
                  <a:txBody>
                    <a:bodyPr/>
                    <a:lstStyle/>
                    <a:p>
                      <a:pPr algn="ctr"/>
                      <a:r>
                        <a:rPr lang="id-ID"/>
                        <a:t>Minimum focus</a:t>
                      </a:r>
                    </a:p>
                  </a:txBody>
                  <a:tcPr marL="47625" marR="47625" marT="47625" marB="47625">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a:t>1m cm</a:t>
                      </a:r>
                    </a:p>
                  </a:txBody>
                  <a:tcPr marL="47625" marR="47625" marT="47625" marB="47625">
                    <a:lnL w="12700" cap="flat" cmpd="sng" algn="ctr">
                      <a:solidFill>
                        <a:schemeClr val="tx1"/>
                      </a:solidFill>
                      <a:prstDash val="solid"/>
                      <a:round/>
                      <a:headEnd type="none" w="med" len="med"/>
                      <a:tailEnd type="none" w="med" len="med"/>
                    </a:lnL>
                    <a:lnR>
                      <a:noFill/>
                    </a:lnR>
                    <a:lnT>
                      <a:noFill/>
                    </a:lnT>
                    <a:lnB>
                      <a:noFill/>
                    </a:lnB>
                  </a:tcPr>
                </a:tc>
              </a:tr>
              <a:tr h="0">
                <a:tc>
                  <a:txBody>
                    <a:bodyPr/>
                    <a:lstStyle/>
                    <a:p>
                      <a:pPr algn="ctr"/>
                      <a:r>
                        <a:rPr lang="id-ID"/>
                        <a:t>Stadia ratio</a:t>
                      </a:r>
                    </a:p>
                  </a:txBody>
                  <a:tcPr marL="47625" marR="47625" marT="47625" marB="47625">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a:t>100</a:t>
                      </a:r>
                    </a:p>
                  </a:txBody>
                  <a:tcPr marL="47625" marR="47625" marT="47625" marB="47625">
                    <a:lnL w="12700" cap="flat" cmpd="sng" algn="ctr">
                      <a:solidFill>
                        <a:schemeClr val="tx1"/>
                      </a:solidFill>
                      <a:prstDash val="solid"/>
                      <a:round/>
                      <a:headEnd type="none" w="med" len="med"/>
                      <a:tailEnd type="none" w="med" len="med"/>
                    </a:lnL>
                    <a:lnR>
                      <a:noFill/>
                    </a:lnR>
                    <a:lnT>
                      <a:noFill/>
                    </a:lnT>
                    <a:lnB>
                      <a:noFill/>
                    </a:lnB>
                  </a:tcPr>
                </a:tc>
              </a:tr>
              <a:tr h="0">
                <a:tc>
                  <a:txBody>
                    <a:bodyPr/>
                    <a:lstStyle/>
                    <a:p>
                      <a:pPr algn="ctr"/>
                      <a:r>
                        <a:rPr lang="id-ID"/>
                        <a:t>Stadia constant</a:t>
                      </a:r>
                    </a:p>
                  </a:txBody>
                  <a:tcPr marL="47625" marR="47625" marT="47625" marB="47625">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a:t>0</a:t>
                      </a:r>
                    </a:p>
                  </a:txBody>
                  <a:tcPr marL="47625" marR="47625" marT="47625" marB="47625">
                    <a:lnL w="12700" cap="flat" cmpd="sng" algn="ctr">
                      <a:solidFill>
                        <a:schemeClr val="tx1"/>
                      </a:solidFill>
                      <a:prstDash val="solid"/>
                      <a:round/>
                      <a:headEnd type="none" w="med" len="med"/>
                      <a:tailEnd type="none" w="med" len="med"/>
                    </a:lnL>
                    <a:lnR>
                      <a:noFill/>
                    </a:lnR>
                    <a:lnT>
                      <a:noFill/>
                    </a:lnT>
                    <a:lnB>
                      <a:noFill/>
                    </a:lnB>
                  </a:tcPr>
                </a:tc>
              </a:tr>
              <a:tr h="0">
                <a:tc>
                  <a:txBody>
                    <a:bodyPr/>
                    <a:lstStyle/>
                    <a:p>
                      <a:pPr algn="ctr"/>
                      <a:r>
                        <a:rPr lang="id-ID"/>
                        <a:t>Sighting collimator</a:t>
                      </a:r>
                    </a:p>
                  </a:txBody>
                  <a:tcPr marL="47625" marR="47625" marT="47625" marB="47625">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dirty="0"/>
                        <a:t>Double</a:t>
                      </a:r>
                    </a:p>
                  </a:txBody>
                  <a:tcPr marL="47625" marR="47625" marT="47625" marB="47625">
                    <a:lnL w="12700" cap="flat" cmpd="sng" algn="ctr">
                      <a:solidFill>
                        <a:schemeClr val="tx1"/>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345851071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616736366"/>
              </p:ext>
            </p:extLst>
          </p:nvPr>
        </p:nvGraphicFramePr>
        <p:xfrm>
          <a:off x="903506" y="273022"/>
          <a:ext cx="7412910" cy="6180314"/>
        </p:xfrm>
        <a:graphic>
          <a:graphicData uri="http://schemas.openxmlformats.org/drawingml/2006/table">
            <a:tbl>
              <a:tblPr/>
              <a:tblGrid>
                <a:gridCol w="2149744"/>
                <a:gridCol w="5263166"/>
              </a:tblGrid>
              <a:tr h="370800">
                <a:tc gridSpan="2">
                  <a:txBody>
                    <a:bodyPr/>
                    <a:lstStyle/>
                    <a:p>
                      <a:pPr algn="ctr"/>
                      <a:r>
                        <a:rPr lang="id-ID" sz="1800" dirty="0"/>
                        <a:t>Electronic Angle Measurement</a:t>
                      </a:r>
                    </a:p>
                  </a:txBody>
                  <a:tcPr marL="34837" marR="34837" marT="34837" marB="34837" anchor="ctr">
                    <a:lnL>
                      <a:noFill/>
                    </a:lnL>
                    <a:lnR>
                      <a:noFill/>
                    </a:lnR>
                    <a:lnT>
                      <a:noFill/>
                    </a:lnT>
                    <a:lnB>
                      <a:noFill/>
                    </a:lnB>
                    <a:solidFill>
                      <a:schemeClr val="accent5">
                        <a:lumMod val="20000"/>
                        <a:lumOff val="80000"/>
                      </a:schemeClr>
                    </a:solidFill>
                  </a:tcPr>
                </a:tc>
                <a:tc hMerge="1">
                  <a:txBody>
                    <a:bodyPr/>
                    <a:lstStyle/>
                    <a:p>
                      <a:endParaRPr lang="id-ID"/>
                    </a:p>
                  </a:txBody>
                  <a:tcPr/>
                </a:tc>
              </a:tr>
              <a:tr h="370800">
                <a:tc>
                  <a:txBody>
                    <a:bodyPr/>
                    <a:lstStyle/>
                    <a:p>
                      <a:pPr algn="ctr"/>
                      <a:r>
                        <a:rPr lang="id-ID" sz="1800" dirty="0"/>
                        <a:t>Method</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a:t>Absolute Reading</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a:txBody>
                    <a:bodyPr/>
                    <a:lstStyle/>
                    <a:p>
                      <a:pPr algn="ctr"/>
                      <a:r>
                        <a:rPr lang="id-ID" sz="1800"/>
                        <a:t>Detecting</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2 horizontal sides, 1 vertical sides</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a:txBody>
                    <a:bodyPr/>
                    <a:lstStyle/>
                    <a:p>
                      <a:pPr algn="ctr"/>
                      <a:r>
                        <a:rPr lang="id-ID" sz="1800" dirty="0"/>
                        <a:t>Minimum reading</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1800"/>
                        <a:t>1″/5″ arc seconds, 0.2mgon/1mgon mgon</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a:txBody>
                    <a:bodyPr/>
                    <a:lstStyle/>
                    <a:p>
                      <a:pPr algn="ctr"/>
                      <a:r>
                        <a:rPr lang="id-ID" sz="1800"/>
                        <a:t>Accuracy</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a:t>5 arc seconds, 71mm Diameter Circle</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gridSpan="2">
                  <a:txBody>
                    <a:bodyPr/>
                    <a:lstStyle/>
                    <a:p>
                      <a:pPr algn="ctr"/>
                      <a:r>
                        <a:rPr lang="id-ID" sz="1800" dirty="0"/>
                        <a:t>Laser Pointer</a:t>
                      </a:r>
                    </a:p>
                  </a:txBody>
                  <a:tcPr marL="34837" marR="34837" marT="34837" marB="34837" anchor="ctr">
                    <a:lnL>
                      <a:noFill/>
                    </a:lnL>
                    <a:lnR>
                      <a:noFill/>
                    </a:lnR>
                    <a:lnT>
                      <a:noFill/>
                    </a:lnT>
                    <a:lnB>
                      <a:noFill/>
                    </a:lnB>
                    <a:solidFill>
                      <a:schemeClr val="accent5">
                        <a:lumMod val="20000"/>
                        <a:lumOff val="80000"/>
                      </a:schemeClr>
                    </a:solidFill>
                  </a:tcPr>
                </a:tc>
                <a:tc hMerge="1">
                  <a:txBody>
                    <a:bodyPr/>
                    <a:lstStyle/>
                    <a:p>
                      <a:endParaRPr lang="id-ID"/>
                    </a:p>
                  </a:txBody>
                  <a:tcPr/>
                </a:tc>
              </a:tr>
              <a:tr h="370800">
                <a:tc>
                  <a:txBody>
                    <a:bodyPr/>
                    <a:lstStyle/>
                    <a:p>
                      <a:pPr algn="ctr"/>
                      <a:r>
                        <a:rPr lang="id-ID" sz="1800" dirty="0"/>
                        <a:t>Method</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a:t>Focusing</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a:txBody>
                    <a:bodyPr/>
                    <a:lstStyle/>
                    <a:p>
                      <a:pPr algn="ctr"/>
                      <a:r>
                        <a:rPr lang="id-ID" sz="1800"/>
                        <a:t> Wave length/Power</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633nm/0.6mW</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gridSpan="2">
                  <a:txBody>
                    <a:bodyPr/>
                    <a:lstStyle/>
                    <a:p>
                      <a:pPr algn="ctr"/>
                      <a:r>
                        <a:rPr lang="id-ID" sz="1800" dirty="0"/>
                        <a:t>Display</a:t>
                      </a:r>
                    </a:p>
                  </a:txBody>
                  <a:tcPr marL="34837" marR="34837" marT="34837" marB="34837" anchor="ctr">
                    <a:lnL>
                      <a:noFill/>
                    </a:lnL>
                    <a:lnR>
                      <a:noFill/>
                    </a:lnR>
                    <a:lnT>
                      <a:noFill/>
                    </a:lnT>
                    <a:lnB>
                      <a:noFill/>
                    </a:lnB>
                    <a:solidFill>
                      <a:schemeClr val="accent5">
                        <a:lumMod val="20000"/>
                        <a:lumOff val="80000"/>
                      </a:schemeClr>
                    </a:solidFill>
                  </a:tcPr>
                </a:tc>
                <a:tc hMerge="1">
                  <a:txBody>
                    <a:bodyPr/>
                    <a:lstStyle/>
                    <a:p>
                      <a:endParaRPr lang="id-ID"/>
                    </a:p>
                  </a:txBody>
                  <a:tcPr/>
                </a:tc>
              </a:tr>
              <a:tr h="370800">
                <a:tc>
                  <a:txBody>
                    <a:bodyPr/>
                    <a:lstStyle/>
                    <a:p>
                      <a:pPr algn="ctr"/>
                      <a:r>
                        <a:rPr lang="id-ID" sz="1800" dirty="0"/>
                        <a:t>Display sides</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2</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a:txBody>
                    <a:bodyPr/>
                    <a:lstStyle/>
                    <a:p>
                      <a:pPr algn="ctr"/>
                      <a:r>
                        <a:rPr lang="id-ID" sz="1800"/>
                        <a:t>LCD</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7 segments</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gridSpan="2">
                  <a:txBody>
                    <a:bodyPr/>
                    <a:lstStyle/>
                    <a:p>
                      <a:pPr algn="ctr"/>
                      <a:r>
                        <a:rPr lang="id-ID" sz="1800" dirty="0"/>
                        <a:t>Data Output</a:t>
                      </a:r>
                    </a:p>
                  </a:txBody>
                  <a:tcPr marL="34837" marR="34837" marT="34837" marB="34837" anchor="ctr">
                    <a:lnL>
                      <a:noFill/>
                    </a:lnL>
                    <a:lnR>
                      <a:noFill/>
                    </a:lnR>
                    <a:lnT>
                      <a:noFill/>
                    </a:lnT>
                    <a:lnB>
                      <a:noFill/>
                    </a:lnB>
                    <a:solidFill>
                      <a:schemeClr val="accent5">
                        <a:lumMod val="20000"/>
                        <a:lumOff val="80000"/>
                      </a:schemeClr>
                    </a:solidFill>
                  </a:tcPr>
                </a:tc>
                <a:tc hMerge="1">
                  <a:txBody>
                    <a:bodyPr/>
                    <a:lstStyle/>
                    <a:p>
                      <a:endParaRPr lang="id-ID"/>
                    </a:p>
                  </a:txBody>
                  <a:tcPr/>
                </a:tc>
              </a:tr>
              <a:tr h="370800">
                <a:tc>
                  <a:txBody>
                    <a:bodyPr/>
                    <a:lstStyle/>
                    <a:p>
                      <a:pPr algn="ctr"/>
                      <a:r>
                        <a:rPr lang="id-ID" sz="1800" dirty="0"/>
                        <a:t>Serial signal connector</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RS-232C</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a:txBody>
                    <a:bodyPr/>
                    <a:lstStyle/>
                    <a:p>
                      <a:pPr algn="ctr"/>
                      <a:r>
                        <a:rPr lang="id-ID" sz="1800"/>
                        <a:t>Compensator</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RS-232C</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a:txBody>
                    <a:bodyPr/>
                    <a:lstStyle/>
                    <a:p>
                      <a:pPr algn="ctr"/>
                      <a:r>
                        <a:rPr lang="id-ID" sz="1800"/>
                        <a:t>Tilt sensor</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Vertical</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r h="370800">
                <a:tc>
                  <a:txBody>
                    <a:bodyPr/>
                    <a:lstStyle/>
                    <a:p>
                      <a:pPr algn="ctr"/>
                      <a:r>
                        <a:rPr lang="id-ID" sz="1800"/>
                        <a:t>Compensating range</a:t>
                      </a:r>
                    </a:p>
                  </a:txBody>
                  <a:tcPr marL="34837" marR="34837" marT="34837" marB="34837" anchor="ctr">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±3 ft</a:t>
                      </a:r>
                    </a:p>
                  </a:txBody>
                  <a:tcPr marL="34837" marR="34837" marT="34837" marB="34837" anchor="ctr">
                    <a:lnL w="12700" cap="flat" cmpd="sng" algn="ctr">
                      <a:solidFill>
                        <a:schemeClr val="tx1"/>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2726310951"/>
      </p:ext>
    </p:extLst>
  </p:cSld>
  <p:clrMapOvr>
    <a:masterClrMapping/>
  </p:clrMapOvr>
  <p:transition spd="slow">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88309249"/>
              </p:ext>
            </p:extLst>
          </p:nvPr>
        </p:nvGraphicFramePr>
        <p:xfrm>
          <a:off x="323528" y="188640"/>
          <a:ext cx="7256842" cy="6543820"/>
        </p:xfrm>
        <a:graphic>
          <a:graphicData uri="http://schemas.openxmlformats.org/drawingml/2006/table">
            <a:tbl>
              <a:tblPr/>
              <a:tblGrid>
                <a:gridCol w="2104485"/>
                <a:gridCol w="5152357"/>
              </a:tblGrid>
              <a:tr h="373915">
                <a:tc gridSpan="2">
                  <a:txBody>
                    <a:bodyPr/>
                    <a:lstStyle/>
                    <a:p>
                      <a:pPr algn="ctr"/>
                      <a:r>
                        <a:rPr lang="id-ID" sz="1800" dirty="0"/>
                        <a:t>Optical Plummet Telescope</a:t>
                      </a:r>
                    </a:p>
                  </a:txBody>
                  <a:tcPr marL="46662" marR="46662" marT="46662" marB="46662">
                    <a:lnL>
                      <a:noFill/>
                    </a:lnL>
                    <a:lnR>
                      <a:noFill/>
                    </a:lnR>
                    <a:lnT>
                      <a:noFill/>
                    </a:lnT>
                    <a:lnB>
                      <a:noFill/>
                    </a:lnB>
                    <a:solidFill>
                      <a:schemeClr val="accent5">
                        <a:lumMod val="20000"/>
                        <a:lumOff val="80000"/>
                      </a:schemeClr>
                    </a:solidFill>
                  </a:tcPr>
                </a:tc>
                <a:tc hMerge="1">
                  <a:txBody>
                    <a:bodyPr/>
                    <a:lstStyle/>
                    <a:p>
                      <a:endParaRPr lang="id-ID"/>
                    </a:p>
                  </a:txBody>
                  <a:tcPr/>
                </a:tc>
              </a:tr>
              <a:tr h="373915">
                <a:tc>
                  <a:txBody>
                    <a:bodyPr/>
                    <a:lstStyle/>
                    <a:p>
                      <a:pPr algn="ctr"/>
                      <a:r>
                        <a:rPr lang="id-ID" sz="1800" dirty="0"/>
                        <a:t>Magnification</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3x power</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r h="373915">
                <a:tc>
                  <a:txBody>
                    <a:bodyPr/>
                    <a:lstStyle/>
                    <a:p>
                      <a:pPr algn="ctr"/>
                      <a:r>
                        <a:rPr lang="id-ID" sz="1800"/>
                        <a:t>Field of view</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3° degrees</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r h="373915">
                <a:tc gridSpan="2">
                  <a:txBody>
                    <a:bodyPr/>
                    <a:lstStyle/>
                    <a:p>
                      <a:pPr algn="ctr"/>
                      <a:r>
                        <a:rPr lang="id-ID" sz="1800" dirty="0"/>
                        <a:t>Level Sensitivity</a:t>
                      </a:r>
                    </a:p>
                  </a:txBody>
                  <a:tcPr marL="46662" marR="46662" marT="46662" marB="46662">
                    <a:lnL>
                      <a:noFill/>
                    </a:lnL>
                    <a:lnR>
                      <a:noFill/>
                    </a:lnR>
                    <a:lnT>
                      <a:noFill/>
                    </a:lnT>
                    <a:lnB>
                      <a:noFill/>
                    </a:lnB>
                    <a:solidFill>
                      <a:schemeClr val="accent5">
                        <a:lumMod val="20000"/>
                        <a:lumOff val="80000"/>
                      </a:schemeClr>
                    </a:solidFill>
                  </a:tcPr>
                </a:tc>
                <a:tc hMerge="1">
                  <a:txBody>
                    <a:bodyPr/>
                    <a:lstStyle/>
                    <a:p>
                      <a:endParaRPr lang="id-ID"/>
                    </a:p>
                  </a:txBody>
                  <a:tcPr/>
                </a:tc>
              </a:tr>
              <a:tr h="373915">
                <a:tc>
                  <a:txBody>
                    <a:bodyPr/>
                    <a:lstStyle/>
                    <a:p>
                      <a:pPr algn="ctr"/>
                      <a:r>
                        <a:rPr lang="id-ID" sz="1800" dirty="0"/>
                        <a:t>Plate level</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40°/2mm</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r h="373915">
                <a:tc>
                  <a:txBody>
                    <a:bodyPr/>
                    <a:lstStyle/>
                    <a:p>
                      <a:pPr algn="ctr"/>
                      <a:r>
                        <a:rPr lang="id-ID" sz="1800"/>
                        <a:t>Circular level</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10°/2mm</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r h="373915">
                <a:tc gridSpan="2">
                  <a:txBody>
                    <a:bodyPr/>
                    <a:lstStyle/>
                    <a:p>
                      <a:pPr algn="ctr"/>
                      <a:r>
                        <a:rPr lang="id-ID" sz="1800" dirty="0"/>
                        <a:t>Water Protection</a:t>
                      </a:r>
                    </a:p>
                  </a:txBody>
                  <a:tcPr marL="46662" marR="46662" marT="46662" marB="46662">
                    <a:lnL>
                      <a:noFill/>
                    </a:lnL>
                    <a:lnR>
                      <a:noFill/>
                    </a:lnR>
                    <a:lnT>
                      <a:noFill/>
                    </a:lnT>
                    <a:lnB>
                      <a:noFill/>
                    </a:lnB>
                    <a:solidFill>
                      <a:schemeClr val="accent5">
                        <a:lumMod val="20000"/>
                        <a:lumOff val="80000"/>
                      </a:schemeClr>
                    </a:solidFill>
                  </a:tcPr>
                </a:tc>
                <a:tc hMerge="1">
                  <a:txBody>
                    <a:bodyPr/>
                    <a:lstStyle/>
                    <a:p>
                      <a:endParaRPr lang="id-ID"/>
                    </a:p>
                  </a:txBody>
                  <a:tcPr/>
                </a:tc>
              </a:tr>
              <a:tr h="373915">
                <a:tc>
                  <a:txBody>
                    <a:bodyPr/>
                    <a:lstStyle/>
                    <a:p>
                      <a:pPr algn="ctr"/>
                      <a:r>
                        <a:rPr lang="id-ID" sz="1800" dirty="0"/>
                        <a:t>Standard</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IP66 rating</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r h="373915">
                <a:tc gridSpan="2">
                  <a:txBody>
                    <a:bodyPr/>
                    <a:lstStyle/>
                    <a:p>
                      <a:pPr algn="ctr"/>
                      <a:r>
                        <a:rPr lang="id-ID" sz="1800" dirty="0"/>
                        <a:t>Power Supply</a:t>
                      </a:r>
                    </a:p>
                  </a:txBody>
                  <a:tcPr marL="46662" marR="46662" marT="46662" marB="46662">
                    <a:lnL>
                      <a:noFill/>
                    </a:lnL>
                    <a:lnR>
                      <a:noFill/>
                    </a:lnR>
                    <a:lnT>
                      <a:noFill/>
                    </a:lnT>
                    <a:lnB>
                      <a:noFill/>
                    </a:lnB>
                    <a:solidFill>
                      <a:schemeClr val="accent5">
                        <a:lumMod val="20000"/>
                        <a:lumOff val="80000"/>
                      </a:schemeClr>
                    </a:solidFill>
                  </a:tcPr>
                </a:tc>
                <a:tc hMerge="1">
                  <a:txBody>
                    <a:bodyPr/>
                    <a:lstStyle/>
                    <a:p>
                      <a:endParaRPr lang="id-ID"/>
                    </a:p>
                  </a:txBody>
                  <a:tcPr/>
                </a:tc>
              </a:tr>
              <a:tr h="373915">
                <a:tc>
                  <a:txBody>
                    <a:bodyPr/>
                    <a:lstStyle/>
                    <a:p>
                      <a:pPr algn="ctr"/>
                      <a:r>
                        <a:rPr lang="id-ID" sz="1800" dirty="0"/>
                        <a:t>Battery</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4AA batteries</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r h="373915">
                <a:tc gridSpan="2">
                  <a:txBody>
                    <a:bodyPr/>
                    <a:lstStyle/>
                    <a:p>
                      <a:pPr algn="ctr"/>
                      <a:r>
                        <a:rPr lang="id-ID" sz="1800" dirty="0"/>
                        <a:t>Operating time Alk.</a:t>
                      </a:r>
                    </a:p>
                  </a:txBody>
                  <a:tcPr marL="46662" marR="46662" marT="46662" marB="46662">
                    <a:lnL>
                      <a:noFill/>
                    </a:lnL>
                    <a:lnR>
                      <a:noFill/>
                    </a:lnR>
                    <a:lnT>
                      <a:noFill/>
                    </a:lnT>
                    <a:lnB>
                      <a:noFill/>
                    </a:lnB>
                    <a:solidFill>
                      <a:schemeClr val="accent5">
                        <a:lumMod val="20000"/>
                        <a:lumOff val="80000"/>
                      </a:schemeClr>
                    </a:solidFill>
                  </a:tcPr>
                </a:tc>
                <a:tc hMerge="1">
                  <a:txBody>
                    <a:bodyPr/>
                    <a:lstStyle/>
                    <a:p>
                      <a:endParaRPr lang="id-ID"/>
                    </a:p>
                  </a:txBody>
                  <a:tcPr/>
                </a:tc>
              </a:tr>
              <a:tr h="654505">
                <a:tc>
                  <a:txBody>
                    <a:bodyPr/>
                    <a:lstStyle/>
                    <a:p>
                      <a:pPr algn="ctr"/>
                      <a:r>
                        <a:rPr lang="id-ID" sz="1800" dirty="0"/>
                        <a:t>Digital Theodolite only</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140 Hours</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r h="373915">
                <a:tc>
                  <a:txBody>
                    <a:bodyPr/>
                    <a:lstStyle/>
                    <a:p>
                      <a:pPr algn="ctr"/>
                      <a:r>
                        <a:rPr lang="id-ID" sz="1800" dirty="0"/>
                        <a:t>Laser only</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80 Hours</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r h="654505">
                <a:tc>
                  <a:txBody>
                    <a:bodyPr/>
                    <a:lstStyle/>
                    <a:p>
                      <a:pPr algn="ctr"/>
                      <a:r>
                        <a:rPr lang="id-ID" sz="1800" dirty="0"/>
                        <a:t>Digital Theodolite and laser</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id-ID" sz="1800" dirty="0"/>
                        <a:t>45 Hours</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r h="373915">
                <a:tc gridSpan="2">
                  <a:txBody>
                    <a:bodyPr/>
                    <a:lstStyle/>
                    <a:p>
                      <a:pPr algn="ctr"/>
                      <a:r>
                        <a:rPr lang="id-ID" sz="1800" dirty="0"/>
                        <a:t>Environmental</a:t>
                      </a:r>
                    </a:p>
                  </a:txBody>
                  <a:tcPr marL="46662" marR="46662" marT="46662" marB="46662">
                    <a:lnL>
                      <a:noFill/>
                    </a:lnL>
                    <a:lnR>
                      <a:noFill/>
                    </a:lnR>
                    <a:lnT>
                      <a:noFill/>
                    </a:lnT>
                    <a:lnB>
                      <a:noFill/>
                    </a:lnB>
                    <a:solidFill>
                      <a:schemeClr val="accent5">
                        <a:lumMod val="20000"/>
                        <a:lumOff val="80000"/>
                      </a:schemeClr>
                    </a:solidFill>
                  </a:tcPr>
                </a:tc>
                <a:tc hMerge="1">
                  <a:txBody>
                    <a:bodyPr/>
                    <a:lstStyle/>
                    <a:p>
                      <a:endParaRPr lang="id-ID"/>
                    </a:p>
                  </a:txBody>
                  <a:tcPr/>
                </a:tc>
              </a:tr>
              <a:tr h="373915">
                <a:tc>
                  <a:txBody>
                    <a:bodyPr/>
                    <a:lstStyle/>
                    <a:p>
                      <a:pPr algn="ctr"/>
                      <a:r>
                        <a:rPr lang="id-ID" sz="1800" dirty="0"/>
                        <a:t>Operating Temp</a:t>
                      </a:r>
                    </a:p>
                  </a:txBody>
                  <a:tcPr marL="46662" marR="46662" marT="46662" marB="46662">
                    <a:lnL>
                      <a:noFill/>
                    </a:lnL>
                    <a:lnR w="12700" cap="flat" cmpd="sng" algn="ctr">
                      <a:solidFill>
                        <a:schemeClr val="tx1"/>
                      </a:solidFill>
                      <a:prstDash val="solid"/>
                      <a:round/>
                      <a:headEnd type="none" w="med" len="med"/>
                      <a:tailEnd type="none" w="med" len="med"/>
                    </a:lnR>
                    <a:lnT>
                      <a:noFill/>
                    </a:lnT>
                    <a:lnB>
                      <a:noFill/>
                    </a:lnB>
                  </a:tcPr>
                </a:tc>
                <a:tc>
                  <a:txBody>
                    <a:bodyPr/>
                    <a:lstStyle/>
                    <a:p>
                      <a:pPr algn="ctr"/>
                      <a:r>
                        <a:rPr lang="en-US" sz="1800" dirty="0"/>
                        <a:t>-20 to +50 degrees C</a:t>
                      </a:r>
                    </a:p>
                  </a:txBody>
                  <a:tcPr marL="46662" marR="46662" marT="46662" marB="46662">
                    <a:lnL w="12700" cap="flat" cmpd="sng" algn="ctr">
                      <a:solidFill>
                        <a:schemeClr val="tx1"/>
                      </a:solidFill>
                      <a:prstDash val="solid"/>
                      <a:round/>
                      <a:headEnd type="none" w="med" len="med"/>
                      <a:tailEnd type="none" w="med" len="med"/>
                    </a:lnL>
                    <a:lnR>
                      <a:noFill/>
                    </a:lnR>
                    <a:lnT>
                      <a:noFill/>
                    </a:lnT>
                    <a:lnB>
                      <a:noFill/>
                    </a:lnB>
                  </a:tcPr>
                </a:tc>
              </a:tr>
            </a:tbl>
          </a:graphicData>
        </a:graphic>
      </p:graphicFrame>
      <p:sp>
        <p:nvSpPr>
          <p:cNvPr id="2" name="Notched Right Arrow 1">
            <a:hlinkClick r:id="rId2" action="ppaction://hlinksldjump"/>
          </p:cNvPr>
          <p:cNvSpPr/>
          <p:nvPr/>
        </p:nvSpPr>
        <p:spPr>
          <a:xfrm flipH="1">
            <a:off x="7596336" y="6027345"/>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3348116509"/>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504" y="188640"/>
            <a:ext cx="8856984" cy="1470025"/>
          </a:xfrm>
        </p:spPr>
        <p:txBody>
          <a:bodyPr>
            <a:normAutofit fontScale="90000"/>
          </a:bodyPr>
          <a:lstStyle/>
          <a:p>
            <a:r>
              <a:rPr lang="id-ID" b="1" dirty="0" smtClean="0"/>
              <a:t>Meteran Gulung - </a:t>
            </a:r>
            <a:r>
              <a:rPr lang="id-ID" dirty="0" smtClean="0"/>
              <a:t>Fiberglass 50 Meter</a:t>
            </a:r>
            <a:r>
              <a:rPr lang="id-ID" b="1" dirty="0" smtClean="0"/>
              <a:t/>
            </a:r>
            <a:br>
              <a:rPr lang="id-ID" b="1" dirty="0" smtClean="0"/>
            </a:br>
            <a:endParaRPr lang="id-ID" b="1"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509" y="980728"/>
            <a:ext cx="6720747" cy="5040560"/>
          </a:xfrm>
          <a:prstGeom prst="rect">
            <a:avLst/>
          </a:prstGeom>
        </p:spPr>
      </p:pic>
      <p:sp>
        <p:nvSpPr>
          <p:cNvPr id="5" name="Content Placeholder 2"/>
          <p:cNvSpPr txBox="1">
            <a:spLocks/>
          </p:cNvSpPr>
          <p:nvPr/>
        </p:nvSpPr>
        <p:spPr>
          <a:xfrm>
            <a:off x="5004048" y="4624536"/>
            <a:ext cx="3898776" cy="1900808"/>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nb-NO" b="1" dirty="0" smtClean="0">
                <a:solidFill>
                  <a:prstClr val="black">
                    <a:tint val="75000"/>
                  </a:prstClr>
                </a:solidFill>
              </a:rPr>
              <a:t>Spesifikasi : </a:t>
            </a:r>
            <a:endParaRPr lang="nb-NO" dirty="0" smtClean="0">
              <a:solidFill>
                <a:prstClr val="black">
                  <a:tint val="75000"/>
                </a:prstClr>
              </a:solidFill>
            </a:endParaRPr>
          </a:p>
          <a:p>
            <a:r>
              <a:rPr lang="nb-NO" dirty="0" smtClean="0">
                <a:solidFill>
                  <a:prstClr val="black">
                    <a:tint val="75000"/>
                  </a:prstClr>
                </a:solidFill>
              </a:rPr>
              <a:t>Panjang 50 meter</a:t>
            </a:r>
          </a:p>
          <a:p>
            <a:r>
              <a:rPr lang="nb-NO" dirty="0" smtClean="0">
                <a:solidFill>
                  <a:prstClr val="black">
                    <a:tint val="75000"/>
                  </a:prstClr>
                </a:solidFill>
              </a:rPr>
              <a:t>Bahan Fiberglass</a:t>
            </a:r>
          </a:p>
        </p:txBody>
      </p:sp>
      <p:sp>
        <p:nvSpPr>
          <p:cNvPr id="6" name="Notched Right Arrow 5">
            <a:hlinkClick r:id="rId3" action="ppaction://hlinksldjump"/>
          </p:cNvPr>
          <p:cNvSpPr/>
          <p:nvPr/>
        </p:nvSpPr>
        <p:spPr>
          <a:xfrm flipH="1">
            <a:off x="251520" y="6027345"/>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3423578275"/>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7544" y="0"/>
            <a:ext cx="5013176" cy="5013176"/>
          </a:xfrm>
        </p:spPr>
      </p:pic>
      <p:sp>
        <p:nvSpPr>
          <p:cNvPr id="5" name="Notched Right Arrow 4">
            <a:hlinkClick r:id="rId3" action="ppaction://hlinksldjump"/>
          </p:cNvPr>
          <p:cNvSpPr/>
          <p:nvPr/>
        </p:nvSpPr>
        <p:spPr>
          <a:xfrm flipH="1">
            <a:off x="7596336" y="6027345"/>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t>BACK</a:t>
            </a:r>
            <a:endParaRPr lang="id-ID" dirty="0"/>
          </a:p>
        </p:txBody>
      </p:sp>
      <p:sp>
        <p:nvSpPr>
          <p:cNvPr id="8" name="Content Placeholder 1"/>
          <p:cNvSpPr txBox="1">
            <a:spLocks/>
          </p:cNvSpPr>
          <p:nvPr/>
        </p:nvSpPr>
        <p:spPr>
          <a:xfrm>
            <a:off x="35496" y="4762495"/>
            <a:ext cx="8856984" cy="176284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id-ID" sz="2000" dirty="0" smtClean="0">
                <a:latin typeface="Times New Roman" pitchFamily="18" charset="0"/>
                <a:cs typeface="Times New Roman" pitchFamily="18" charset="0"/>
              </a:rPr>
              <a:t>Sipatan merupakan alat yang digunakan untuk memberi tanda setelah pengukuran untuk marking setelah dilakukan. Bahan untuk sipatan ini adalah tinta yang sering disebut tinta Cina. Tinta ini dapat bertahan dalam waktu yang lama dan tidak mudah hilang atau luntur.</a:t>
            </a:r>
            <a:endParaRPr lang="id-ID" sz="2000" dirty="0">
              <a:latin typeface="Times New Roman" pitchFamily="18" charset="0"/>
              <a:cs typeface="Times New Roman" pitchFamily="18" charset="0"/>
            </a:endParaRPr>
          </a:p>
        </p:txBody>
      </p:sp>
    </p:spTree>
    <p:extLst>
      <p:ext uri="{BB962C8B-B14F-4D97-AF65-F5344CB8AC3E}">
        <p14:creationId xmlns:p14="http://schemas.microsoft.com/office/powerpoint/2010/main" val="3323884759"/>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44624"/>
            <a:ext cx="8229600" cy="1143000"/>
          </a:xfrm>
        </p:spPr>
        <p:txBody>
          <a:bodyPr>
            <a:normAutofit/>
          </a:bodyPr>
          <a:lstStyle/>
          <a:p>
            <a:r>
              <a:rPr lang="id-ID" sz="3600" b="1" i="1" dirty="0" smtClean="0">
                <a:solidFill>
                  <a:schemeClr val="bg1"/>
                </a:solidFill>
              </a:rPr>
              <a:t>Bar Bender</a:t>
            </a:r>
            <a:endParaRPr lang="id-ID" sz="3600" dirty="0">
              <a:solidFill>
                <a:schemeClr val="bg1"/>
              </a:solidFill>
            </a:endParaRPr>
          </a:p>
        </p:txBody>
      </p:sp>
      <p:sp>
        <p:nvSpPr>
          <p:cNvPr id="3" name="Content Placeholder 2"/>
          <p:cNvSpPr>
            <a:spLocks noGrp="1"/>
          </p:cNvSpPr>
          <p:nvPr>
            <p:ph idx="1"/>
          </p:nvPr>
        </p:nvSpPr>
        <p:spPr>
          <a:xfrm>
            <a:off x="457200" y="1423317"/>
            <a:ext cx="3219127" cy="4525963"/>
          </a:xfrm>
        </p:spPr>
        <p:txBody>
          <a:bodyPr>
            <a:normAutofit fontScale="92500" lnSpcReduction="10000"/>
          </a:bodyPr>
          <a:lstStyle/>
          <a:p>
            <a:pPr marL="0" indent="0">
              <a:buNone/>
            </a:pPr>
            <a:r>
              <a:rPr lang="id-ID" sz="2200" i="1" dirty="0" smtClean="0">
                <a:solidFill>
                  <a:schemeClr val="bg1"/>
                </a:solidFill>
              </a:rPr>
              <a:t>Bar </a:t>
            </a:r>
            <a:r>
              <a:rPr lang="id-ID" sz="2200" i="1" dirty="0">
                <a:solidFill>
                  <a:schemeClr val="bg1"/>
                </a:solidFill>
              </a:rPr>
              <a:t>bender </a:t>
            </a:r>
            <a:r>
              <a:rPr lang="id-ID" sz="2200" dirty="0">
                <a:solidFill>
                  <a:schemeClr val="bg1"/>
                </a:solidFill>
              </a:rPr>
              <a:t>Merupakan alat yang digunakan untuk membengkokkan tulangan berdiameter besar, seperti pada pembengkokan tulangan sengkang, pembengkokan pada sambungan/overlap tulangan kolom, juga pada tulangan balok, plat, dan dinding geser. Bar bender dab bar cutter haruslah ada dalam suatu proyek besar karena untuk memenuhi kebutuhan pembesian baik itu precast atau pasang di tempat</a:t>
            </a:r>
            <a:r>
              <a:rPr lang="id-ID" sz="2200" dirty="0" smtClean="0">
                <a:solidFill>
                  <a:schemeClr val="bg1"/>
                </a:solidFill>
              </a:rPr>
              <a:t>.</a:t>
            </a:r>
            <a:endParaRPr lang="id-ID" sz="2200" dirty="0">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6327" y="1412776"/>
            <a:ext cx="5216153" cy="3312368"/>
          </a:xfrm>
          <a:prstGeom prst="rect">
            <a:avLst/>
          </a:prstGeom>
        </p:spPr>
      </p:pic>
    </p:spTree>
    <p:extLst>
      <p:ext uri="{BB962C8B-B14F-4D97-AF65-F5344CB8AC3E}">
        <p14:creationId xmlns:p14="http://schemas.microsoft.com/office/powerpoint/2010/main" val="316285662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90"/>
          </a:xfrm>
        </p:spPr>
      </p:pic>
      <p:sp>
        <p:nvSpPr>
          <p:cNvPr id="3" name="Title 1"/>
          <p:cNvSpPr>
            <a:spLocks noGrp="1"/>
          </p:cNvSpPr>
          <p:nvPr>
            <p:ph type="title"/>
          </p:nvPr>
        </p:nvSpPr>
        <p:spPr>
          <a:xfrm>
            <a:off x="457200" y="-171400"/>
            <a:ext cx="8229600" cy="1143000"/>
          </a:xfrm>
        </p:spPr>
        <p:txBody>
          <a:bodyPr/>
          <a:lstStyle/>
          <a:p>
            <a:r>
              <a:rPr lang="id-ID" dirty="0" smtClean="0">
                <a:solidFill>
                  <a:schemeClr val="bg1"/>
                </a:solidFill>
              </a:rPr>
              <a:t>Pekerjaan Kolom</a:t>
            </a:r>
            <a:endParaRPr lang="id-ID" dirty="0">
              <a:solidFill>
                <a:schemeClr val="bg1"/>
              </a:solidFill>
            </a:endParaRPr>
          </a:p>
        </p:txBody>
      </p:sp>
    </p:spTree>
    <p:extLst>
      <p:ext uri="{BB962C8B-B14F-4D97-AF65-F5344CB8AC3E}">
        <p14:creationId xmlns:p14="http://schemas.microsoft.com/office/powerpoint/2010/main" val="2193314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Tulangan dimasukkan ke tengah alat</a:t>
            </a:r>
            <a:endParaRPr lang="id-ID" sz="3400" b="1" i="1" dirty="0"/>
          </a:p>
        </p:txBody>
      </p:sp>
      <p:sp>
        <p:nvSpPr>
          <p:cNvPr id="5" name="Title 1"/>
          <p:cNvSpPr>
            <a:spLocks noGrp="1"/>
          </p:cNvSpPr>
          <p:nvPr>
            <p:ph type="title"/>
          </p:nvPr>
        </p:nvSpPr>
        <p:spPr>
          <a:xfrm>
            <a:off x="457200" y="274638"/>
            <a:ext cx="8229600" cy="1143000"/>
          </a:xfrm>
        </p:spPr>
        <p:txBody>
          <a:bodyPr/>
          <a:lstStyle/>
          <a:p>
            <a:r>
              <a:rPr lang="id-ID" b="1" i="1" dirty="0">
                <a:solidFill>
                  <a:schemeClr val="bg1"/>
                </a:solidFill>
              </a:rPr>
              <a:t>Bar Bender</a:t>
            </a:r>
            <a:endParaRPr lang="id-ID" dirty="0">
              <a:solidFill>
                <a:schemeClr val="bg1"/>
              </a:solidFill>
            </a:endParaRPr>
          </a:p>
        </p:txBody>
      </p:sp>
    </p:spTree>
    <p:extLst>
      <p:ext uri="{BB962C8B-B14F-4D97-AF65-F5344CB8AC3E}">
        <p14:creationId xmlns:p14="http://schemas.microsoft.com/office/powerpoint/2010/main" val="36235856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a:prstGeom prst="rect">
            <a:avLst/>
          </a:prstGeom>
          <a:noFill/>
          <a:ln>
            <a:noFill/>
          </a:ln>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Tulangan mulai dibengkokkan</a:t>
            </a:r>
            <a:endParaRPr lang="id-ID" sz="3400" b="1" i="1" dirty="0"/>
          </a:p>
        </p:txBody>
      </p:sp>
    </p:spTree>
    <p:extLst>
      <p:ext uri="{BB962C8B-B14F-4D97-AF65-F5344CB8AC3E}">
        <p14:creationId xmlns:p14="http://schemas.microsoft.com/office/powerpoint/2010/main" val="300797651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Tulangan setelah di bengkokkan</a:t>
            </a:r>
            <a:endParaRPr lang="id-ID" sz="3400" b="1" i="1" dirty="0"/>
          </a:p>
        </p:txBody>
      </p:sp>
    </p:spTree>
    <p:extLst>
      <p:ext uri="{BB962C8B-B14F-4D97-AF65-F5344CB8AC3E}">
        <p14:creationId xmlns:p14="http://schemas.microsoft.com/office/powerpoint/2010/main" val="369215378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88640"/>
            <a:ext cx="8229600" cy="1143000"/>
          </a:xfrm>
        </p:spPr>
        <p:txBody>
          <a:bodyPr>
            <a:normAutofit/>
          </a:bodyPr>
          <a:lstStyle/>
          <a:p>
            <a:r>
              <a:rPr lang="id-ID" sz="3600" b="1" i="1" dirty="0"/>
              <a:t>Bar </a:t>
            </a:r>
            <a:r>
              <a:rPr lang="id-ID" sz="3600" b="1" i="1" dirty="0" smtClean="0"/>
              <a:t>Cutter</a:t>
            </a:r>
            <a:endParaRPr lang="id-ID" sz="3600" dirty="0"/>
          </a:p>
        </p:txBody>
      </p:sp>
      <p:sp>
        <p:nvSpPr>
          <p:cNvPr id="3" name="Content Placeholder 2"/>
          <p:cNvSpPr>
            <a:spLocks noGrp="1"/>
          </p:cNvSpPr>
          <p:nvPr>
            <p:ph idx="1"/>
          </p:nvPr>
        </p:nvSpPr>
        <p:spPr>
          <a:xfrm>
            <a:off x="6145832" y="1600200"/>
            <a:ext cx="2962672" cy="4525963"/>
          </a:xfrm>
        </p:spPr>
        <p:txBody>
          <a:bodyPr>
            <a:normAutofit lnSpcReduction="10000"/>
          </a:bodyPr>
          <a:lstStyle/>
          <a:p>
            <a:pPr marL="0" indent="0">
              <a:buNone/>
            </a:pPr>
            <a:r>
              <a:rPr lang="id-ID" sz="2000" dirty="0" smtClean="0"/>
              <a:t>Baja </a:t>
            </a:r>
            <a:r>
              <a:rPr lang="id-ID" sz="2000" dirty="0"/>
              <a:t>tulangan dipesan dengan ukuran-ukuran panjang standart. Untuk keperluan tulangan yang pendek, maka perlu dilakukan pemotongan terhadap tulangan yang ada. Untuk itu diperlukan suatu alat pemotong tulangan, yaitu gunting tulangan yang dioperasikan secara manual dengan menggunakan tenaga manusia</a:t>
            </a:r>
            <a:r>
              <a:rPr lang="id-ID" sz="2000" dirty="0" smtClean="0"/>
              <a:t>.</a:t>
            </a:r>
            <a:endParaRPr lang="id-ID"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52" y="1484784"/>
            <a:ext cx="5485400" cy="4536504"/>
          </a:xfrm>
          <a:prstGeom prst="rect">
            <a:avLst/>
          </a:prstGeom>
        </p:spPr>
      </p:pic>
    </p:spTree>
    <p:extLst>
      <p:ext uri="{BB962C8B-B14F-4D97-AF65-F5344CB8AC3E}">
        <p14:creationId xmlns:p14="http://schemas.microsoft.com/office/powerpoint/2010/main" val="1695197964"/>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31229"/>
            <a:ext cx="8229600" cy="4525963"/>
          </a:xfrm>
        </p:spPr>
        <p:txBody>
          <a:bodyPr>
            <a:normAutofit fontScale="70000" lnSpcReduction="20000"/>
          </a:bodyPr>
          <a:lstStyle/>
          <a:p>
            <a:pPr marL="0" indent="0">
              <a:buNone/>
            </a:pPr>
            <a:r>
              <a:rPr lang="id-ID" i="1" dirty="0">
                <a:solidFill>
                  <a:schemeClr val="bg1"/>
                </a:solidFill>
              </a:rPr>
              <a:t>Bar cutter</a:t>
            </a:r>
            <a:r>
              <a:rPr lang="id-ID" dirty="0">
                <a:solidFill>
                  <a:schemeClr val="bg1"/>
                </a:solidFill>
              </a:rPr>
              <a:t> merupakan alat pemotong besi tulangan sesuai ukuran </a:t>
            </a:r>
            <a:r>
              <a:rPr lang="id-ID" dirty="0" smtClean="0">
                <a:solidFill>
                  <a:schemeClr val="bg1"/>
                </a:solidFill>
              </a:rPr>
              <a:t>yang diinginkan</a:t>
            </a:r>
            <a:r>
              <a:rPr lang="id-ID" dirty="0">
                <a:solidFill>
                  <a:schemeClr val="bg1"/>
                </a:solidFill>
              </a:rPr>
              <a:t>. Menurut tenaga penggeraknya, </a:t>
            </a:r>
            <a:r>
              <a:rPr lang="id-ID" i="1" dirty="0">
                <a:solidFill>
                  <a:schemeClr val="bg1"/>
                </a:solidFill>
              </a:rPr>
              <a:t>bar cutter</a:t>
            </a:r>
            <a:r>
              <a:rPr lang="id-ID" dirty="0">
                <a:solidFill>
                  <a:schemeClr val="bg1"/>
                </a:solidFill>
              </a:rPr>
              <a:t> ada 2  jenis :</a:t>
            </a:r>
          </a:p>
          <a:p>
            <a:pPr marL="514350" indent="-514350">
              <a:buFont typeface="+mj-lt"/>
              <a:buAutoNum type="arabicPeriod"/>
            </a:pPr>
            <a:r>
              <a:rPr lang="id-ID" i="1" dirty="0" smtClean="0">
                <a:solidFill>
                  <a:schemeClr val="bg1"/>
                </a:solidFill>
              </a:rPr>
              <a:t>Bar </a:t>
            </a:r>
            <a:r>
              <a:rPr lang="id-ID" i="1" dirty="0">
                <a:solidFill>
                  <a:schemeClr val="bg1"/>
                </a:solidFill>
              </a:rPr>
              <a:t>Cutter</a:t>
            </a:r>
            <a:r>
              <a:rPr lang="id-ID" dirty="0">
                <a:solidFill>
                  <a:schemeClr val="bg1"/>
                </a:solidFill>
              </a:rPr>
              <a:t> manual</a:t>
            </a:r>
          </a:p>
          <a:p>
            <a:pPr marL="0" indent="0">
              <a:buNone/>
            </a:pPr>
            <a:r>
              <a:rPr lang="id-ID" i="1" dirty="0">
                <a:solidFill>
                  <a:schemeClr val="bg1"/>
                </a:solidFill>
              </a:rPr>
              <a:t>Bar Cutter</a:t>
            </a:r>
            <a:r>
              <a:rPr lang="id-ID" dirty="0">
                <a:solidFill>
                  <a:schemeClr val="bg1"/>
                </a:solidFill>
              </a:rPr>
              <a:t> manual adalah alat pemotong baja beton menggunakan penggerak tenaga manusia dengan kapasitas maksimum diameter 16 </a:t>
            </a:r>
            <a:r>
              <a:rPr lang="id-ID" dirty="0" smtClean="0">
                <a:solidFill>
                  <a:schemeClr val="bg1"/>
                </a:solidFill>
              </a:rPr>
              <a:t>mm.</a:t>
            </a:r>
          </a:p>
          <a:p>
            <a:pPr marL="514350" indent="-514350">
              <a:buFont typeface="+mj-lt"/>
              <a:buAutoNum type="arabicPeriod" startAt="2"/>
            </a:pPr>
            <a:r>
              <a:rPr lang="id-ID" i="1" dirty="0" smtClean="0">
                <a:solidFill>
                  <a:schemeClr val="bg1"/>
                </a:solidFill>
              </a:rPr>
              <a:t>Bar </a:t>
            </a:r>
            <a:r>
              <a:rPr lang="id-ID" i="1" dirty="0">
                <a:solidFill>
                  <a:schemeClr val="bg1"/>
                </a:solidFill>
              </a:rPr>
              <a:t>Cutter</a:t>
            </a:r>
            <a:r>
              <a:rPr lang="id-ID" dirty="0">
                <a:solidFill>
                  <a:schemeClr val="bg1"/>
                </a:solidFill>
              </a:rPr>
              <a:t> listrik</a:t>
            </a:r>
          </a:p>
          <a:p>
            <a:pPr marL="0" indent="0">
              <a:buNone/>
            </a:pPr>
            <a:r>
              <a:rPr lang="id-ID" dirty="0">
                <a:solidFill>
                  <a:schemeClr val="bg1"/>
                </a:solidFill>
              </a:rPr>
              <a:t>Keuntungan dari </a:t>
            </a:r>
            <a:r>
              <a:rPr lang="id-ID" i="1" dirty="0">
                <a:solidFill>
                  <a:schemeClr val="bg1"/>
                </a:solidFill>
              </a:rPr>
              <a:t>Bar Cutter </a:t>
            </a:r>
            <a:r>
              <a:rPr lang="id-ID" dirty="0">
                <a:solidFill>
                  <a:schemeClr val="bg1"/>
                </a:solidFill>
              </a:rPr>
              <a:t>listrik dibandingkan </a:t>
            </a:r>
            <a:r>
              <a:rPr lang="id-ID" i="1" dirty="0">
                <a:solidFill>
                  <a:schemeClr val="bg1"/>
                </a:solidFill>
              </a:rPr>
              <a:t>Bar Cutter</a:t>
            </a:r>
            <a:r>
              <a:rPr lang="id-ID" dirty="0">
                <a:solidFill>
                  <a:schemeClr val="bg1"/>
                </a:solidFill>
              </a:rPr>
              <a:t> manual adalah </a:t>
            </a:r>
            <a:r>
              <a:rPr lang="id-ID" i="1" dirty="0">
                <a:solidFill>
                  <a:schemeClr val="bg1"/>
                </a:solidFill>
              </a:rPr>
              <a:t>Bar Cutter </a:t>
            </a:r>
            <a:r>
              <a:rPr lang="id-ID" dirty="0">
                <a:solidFill>
                  <a:schemeClr val="bg1"/>
                </a:solidFill>
              </a:rPr>
              <a:t>listrik dapat memotong besi tulangan dengan diameter besar dengan mutu baja cukup tinggi disamping dapat mempersingkat waktu pengerjaan. Kemampuannya memotong dapat dilakukan sekaligus seperti tulangan diameter 10 mm dapat dilakukan pemotongan 6  buah sekaligus, 4 buah tulangan diameter 16 mm, 2 buah tulangan diameter 19 mm, 1 buah tulangan diameter 25 mm</a:t>
            </a:r>
          </a:p>
          <a:p>
            <a:endParaRPr lang="id-ID" dirty="0">
              <a:solidFill>
                <a:schemeClr val="bg1"/>
              </a:solidFill>
            </a:endParaRPr>
          </a:p>
        </p:txBody>
      </p:sp>
      <p:sp>
        <p:nvSpPr>
          <p:cNvPr id="4" name="Title 1"/>
          <p:cNvSpPr>
            <a:spLocks noGrp="1"/>
          </p:cNvSpPr>
          <p:nvPr>
            <p:ph type="title"/>
          </p:nvPr>
        </p:nvSpPr>
        <p:spPr>
          <a:xfrm>
            <a:off x="457200" y="5373216"/>
            <a:ext cx="8229600" cy="1143000"/>
          </a:xfrm>
        </p:spPr>
        <p:txBody>
          <a:bodyPr>
            <a:normAutofit/>
          </a:bodyPr>
          <a:lstStyle/>
          <a:p>
            <a:r>
              <a:rPr lang="id-ID" sz="3600" b="1" i="1" dirty="0" smtClean="0"/>
              <a:t>Jenis-Jenis Bar Cutter</a:t>
            </a:r>
            <a:endParaRPr lang="id-ID" sz="3600" dirty="0"/>
          </a:p>
        </p:txBody>
      </p:sp>
    </p:spTree>
    <p:extLst>
      <p:ext uri="{BB962C8B-B14F-4D97-AF65-F5344CB8AC3E}">
        <p14:creationId xmlns:p14="http://schemas.microsoft.com/office/powerpoint/2010/main" val="2069358519"/>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736284"/>
            <a:ext cx="9143998" cy="5140988"/>
          </a:xfrm>
        </p:spPr>
      </p:pic>
      <p:sp>
        <p:nvSpPr>
          <p:cNvPr id="5" name="Rectangle 4"/>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Tulangan dimasukkan ke tengah alat</a:t>
            </a:r>
            <a:endParaRPr lang="id-ID" sz="3400" b="1" i="1" dirty="0"/>
          </a:p>
        </p:txBody>
      </p:sp>
      <p:sp>
        <p:nvSpPr>
          <p:cNvPr id="6" name="Title 1"/>
          <p:cNvSpPr>
            <a:spLocks noGrp="1"/>
          </p:cNvSpPr>
          <p:nvPr>
            <p:ph type="title"/>
          </p:nvPr>
        </p:nvSpPr>
        <p:spPr>
          <a:xfrm>
            <a:off x="457200" y="-243408"/>
            <a:ext cx="8229600" cy="1143000"/>
          </a:xfrm>
        </p:spPr>
        <p:txBody>
          <a:bodyPr>
            <a:normAutofit/>
          </a:bodyPr>
          <a:lstStyle/>
          <a:p>
            <a:r>
              <a:rPr lang="id-ID" i="1" dirty="0">
                <a:solidFill>
                  <a:schemeClr val="bg1"/>
                </a:solidFill>
              </a:rPr>
              <a:t>Bar Cutter</a:t>
            </a:r>
            <a:r>
              <a:rPr lang="id-ID" dirty="0">
                <a:solidFill>
                  <a:schemeClr val="bg1"/>
                </a:solidFill>
              </a:rPr>
              <a:t> </a:t>
            </a:r>
            <a:r>
              <a:rPr lang="id-ID" dirty="0" smtClean="0">
                <a:solidFill>
                  <a:schemeClr val="bg1"/>
                </a:solidFill>
              </a:rPr>
              <a:t>manual</a:t>
            </a:r>
            <a:endParaRPr lang="id-ID" dirty="0">
              <a:solidFill>
                <a:schemeClr val="bg1"/>
              </a:solidFill>
            </a:endParaRPr>
          </a:p>
        </p:txBody>
      </p:sp>
    </p:spTree>
    <p:extLst>
      <p:ext uri="{BB962C8B-B14F-4D97-AF65-F5344CB8AC3E}">
        <p14:creationId xmlns:p14="http://schemas.microsoft.com/office/powerpoint/2010/main" val="32326313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736284"/>
            <a:ext cx="9143998" cy="5140988"/>
          </a:xfrm>
        </p:spPr>
      </p:pic>
      <p:sp>
        <p:nvSpPr>
          <p:cNvPr id="3" name="Rectangle 2"/>
          <p:cNvSpPr/>
          <p:nvPr/>
        </p:nvSpPr>
        <p:spPr>
          <a:xfrm>
            <a:off x="1115616" y="6021288"/>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Tuas ditekan agar tulangan dapat terpotong</a:t>
            </a:r>
            <a:endParaRPr lang="id-ID" sz="3400" b="1" i="1" dirty="0"/>
          </a:p>
        </p:txBody>
      </p:sp>
    </p:spTree>
    <p:extLst>
      <p:ext uri="{BB962C8B-B14F-4D97-AF65-F5344CB8AC3E}">
        <p14:creationId xmlns:p14="http://schemas.microsoft.com/office/powerpoint/2010/main" val="35708377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Tulangan dimasukkan ke tengah alat</a:t>
            </a:r>
            <a:endParaRPr lang="id-ID" sz="3400" b="1" i="1" dirty="0"/>
          </a:p>
        </p:txBody>
      </p:sp>
      <p:sp>
        <p:nvSpPr>
          <p:cNvPr id="5" name="Title 1"/>
          <p:cNvSpPr>
            <a:spLocks noGrp="1"/>
          </p:cNvSpPr>
          <p:nvPr>
            <p:ph type="title"/>
          </p:nvPr>
        </p:nvSpPr>
        <p:spPr>
          <a:xfrm>
            <a:off x="457200" y="274638"/>
            <a:ext cx="8229600" cy="1143000"/>
          </a:xfrm>
        </p:spPr>
        <p:txBody>
          <a:bodyPr>
            <a:normAutofit/>
          </a:bodyPr>
          <a:lstStyle/>
          <a:p>
            <a:r>
              <a:rPr lang="id-ID" i="1" dirty="0">
                <a:solidFill>
                  <a:schemeClr val="bg1"/>
                </a:solidFill>
              </a:rPr>
              <a:t>Bar Cutter</a:t>
            </a:r>
            <a:r>
              <a:rPr lang="id-ID" dirty="0">
                <a:solidFill>
                  <a:schemeClr val="bg1"/>
                </a:solidFill>
              </a:rPr>
              <a:t> </a:t>
            </a:r>
            <a:r>
              <a:rPr lang="id-ID" dirty="0" smtClean="0">
                <a:solidFill>
                  <a:schemeClr val="bg1"/>
                </a:solidFill>
              </a:rPr>
              <a:t>Listrik</a:t>
            </a:r>
            <a:endParaRPr lang="id-ID" dirty="0">
              <a:solidFill>
                <a:schemeClr val="bg1"/>
              </a:solidFill>
            </a:endParaRPr>
          </a:p>
        </p:txBody>
      </p:sp>
    </p:spTree>
    <p:extLst>
      <p:ext uri="{BB962C8B-B14F-4D97-AF65-F5344CB8AC3E}">
        <p14:creationId xmlns:p14="http://schemas.microsoft.com/office/powerpoint/2010/main" val="380368854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Pemotongan dilakukan dengan menekan tuas pada kaki</a:t>
            </a:r>
            <a:endParaRPr lang="id-ID" sz="3400" b="1" i="1" dirty="0"/>
          </a:p>
        </p:txBody>
      </p:sp>
      <p:sp>
        <p:nvSpPr>
          <p:cNvPr id="5" name="Notched Right Arrow 4">
            <a:hlinkClick r:id="rId3" action="ppaction://hlinksldjump"/>
          </p:cNvPr>
          <p:cNvSpPr/>
          <p:nvPr/>
        </p:nvSpPr>
        <p:spPr>
          <a:xfrm flipH="1">
            <a:off x="7596336" y="332656"/>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23088098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44624"/>
            <a:ext cx="7092281" cy="1512168"/>
          </a:xfrm>
        </p:spPr>
        <p:txBody>
          <a:bodyPr>
            <a:normAutofit fontScale="90000"/>
          </a:bodyPr>
          <a:lstStyle/>
          <a:p>
            <a:r>
              <a:rPr lang="en-US" b="1" dirty="0">
                <a:solidFill>
                  <a:schemeClr val="bg1"/>
                </a:solidFill>
              </a:rPr>
              <a:t>Tower Crane</a:t>
            </a:r>
            <a:br>
              <a:rPr lang="en-US" b="1" dirty="0">
                <a:solidFill>
                  <a:schemeClr val="bg1"/>
                </a:solidFill>
              </a:rPr>
            </a:br>
            <a:r>
              <a:rPr lang="en-US" b="1" dirty="0">
                <a:solidFill>
                  <a:schemeClr val="bg1"/>
                </a:solidFill>
              </a:rPr>
              <a:t>“  </a:t>
            </a:r>
            <a:r>
              <a:rPr lang="en-US" b="1" dirty="0" err="1">
                <a:solidFill>
                  <a:schemeClr val="bg1"/>
                </a:solidFill>
              </a:rPr>
              <a:t>Cmax</a:t>
            </a:r>
            <a:r>
              <a:rPr lang="en-US" b="1" dirty="0">
                <a:solidFill>
                  <a:schemeClr val="bg1"/>
                </a:solidFill>
              </a:rPr>
              <a:t> – TC 7034 ( QTZ 315 ) ”</a:t>
            </a:r>
          </a:p>
        </p:txBody>
      </p:sp>
      <p:pic>
        <p:nvPicPr>
          <p:cNvPr id="102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51520" y="1658192"/>
            <a:ext cx="8652716" cy="4867152"/>
          </a:xfrm>
          <a:prstGeom prst="rect">
            <a:avLst/>
          </a:prstGeom>
          <a:noFill/>
        </p:spPr>
      </p:pic>
    </p:spTree>
    <p:extLst>
      <p:ext uri="{BB962C8B-B14F-4D97-AF65-F5344CB8AC3E}">
        <p14:creationId xmlns:p14="http://schemas.microsoft.com/office/powerpoint/2010/main" val="314913301"/>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p:spPr>
      </p:pic>
    </p:spTree>
    <p:extLst>
      <p:ext uri="{BB962C8B-B14F-4D97-AF65-F5344CB8AC3E}">
        <p14:creationId xmlns:p14="http://schemas.microsoft.com/office/powerpoint/2010/main" val="5414799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7944" y="332656"/>
            <a:ext cx="3367989" cy="1296144"/>
          </a:xfrm>
        </p:spPr>
        <p:txBody>
          <a:bodyPr>
            <a:normAutofit/>
          </a:bodyPr>
          <a:lstStyle/>
          <a:p>
            <a:r>
              <a:rPr lang="en-US" sz="3200" dirty="0" err="1">
                <a:solidFill>
                  <a:srgbClr val="FFFF00"/>
                </a:solidFill>
              </a:rPr>
              <a:t>Spesifikasi</a:t>
            </a:r>
            <a:r>
              <a:rPr lang="en-US" sz="3200" dirty="0">
                <a:solidFill>
                  <a:srgbClr val="FFFF00"/>
                </a:solidFill>
              </a:rPr>
              <a:t> : </a:t>
            </a:r>
            <a:br>
              <a:rPr lang="en-US" sz="3200" dirty="0">
                <a:solidFill>
                  <a:srgbClr val="FFFF00"/>
                </a:solidFill>
              </a:rPr>
            </a:br>
            <a:r>
              <a:rPr lang="en-US" sz="3200" dirty="0" err="1">
                <a:solidFill>
                  <a:srgbClr val="FFFF00"/>
                </a:solidFill>
              </a:rPr>
              <a:t>Cmax</a:t>
            </a:r>
            <a:r>
              <a:rPr lang="en-US" sz="3200" dirty="0">
                <a:solidFill>
                  <a:srgbClr val="FFFF00"/>
                </a:solidFill>
              </a:rPr>
              <a:t> Tower Crane</a:t>
            </a:r>
          </a:p>
        </p:txBody>
      </p:sp>
      <p:pic>
        <p:nvPicPr>
          <p:cNvPr id="2050" name="Picture 2"/>
          <p:cNvPicPr>
            <a:picLocks noGrp="1" noChangeAspect="1" noChangeArrowheads="1"/>
          </p:cNvPicPr>
          <p:nvPr>
            <p:ph idx="1"/>
          </p:nvPr>
        </p:nvPicPr>
        <p:blipFill>
          <a:blip r:embed="rId3"/>
          <a:srcRect/>
          <a:stretch>
            <a:fillRect/>
          </a:stretch>
        </p:blipFill>
        <p:spPr bwMode="auto">
          <a:xfrm>
            <a:off x="611560" y="369177"/>
            <a:ext cx="2947987" cy="6012151"/>
          </a:xfrm>
          <a:prstGeom prst="rect">
            <a:avLst/>
          </a:prstGeom>
          <a:noFill/>
          <a:ln w="9525">
            <a:noFill/>
            <a:miter lim="800000"/>
            <a:headEnd/>
            <a:tailEnd/>
          </a:ln>
          <a:effectLst/>
        </p:spPr>
      </p:pic>
    </p:spTree>
    <p:extLst>
      <p:ext uri="{BB962C8B-B14F-4D97-AF65-F5344CB8AC3E}">
        <p14:creationId xmlns:p14="http://schemas.microsoft.com/office/powerpoint/2010/main" val="21182993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8347" y="764704"/>
            <a:ext cx="3367989" cy="1296144"/>
          </a:xfrm>
        </p:spPr>
        <p:txBody>
          <a:bodyPr>
            <a:normAutofit/>
          </a:bodyPr>
          <a:lstStyle/>
          <a:p>
            <a:r>
              <a:rPr lang="en-US" sz="3200" dirty="0" err="1">
                <a:solidFill>
                  <a:srgbClr val="FFFF00"/>
                </a:solidFill>
              </a:rPr>
              <a:t>Spesifikasi</a:t>
            </a:r>
            <a:r>
              <a:rPr lang="en-US" sz="3200" dirty="0">
                <a:solidFill>
                  <a:srgbClr val="FFFF00"/>
                </a:solidFill>
              </a:rPr>
              <a:t> : </a:t>
            </a:r>
            <a:br>
              <a:rPr lang="en-US" sz="3200" dirty="0">
                <a:solidFill>
                  <a:srgbClr val="FFFF00"/>
                </a:solidFill>
              </a:rPr>
            </a:br>
            <a:r>
              <a:rPr lang="en-US" sz="3200" dirty="0" err="1">
                <a:solidFill>
                  <a:srgbClr val="FFFF00"/>
                </a:solidFill>
              </a:rPr>
              <a:t>Cmax</a:t>
            </a:r>
            <a:r>
              <a:rPr lang="en-US" sz="3200" dirty="0">
                <a:solidFill>
                  <a:srgbClr val="FFFF00"/>
                </a:solidFill>
              </a:rPr>
              <a:t> Tower Crane</a:t>
            </a:r>
          </a:p>
        </p:txBody>
      </p:sp>
      <p:pic>
        <p:nvPicPr>
          <p:cNvPr id="2052" name="Picture 4"/>
          <p:cNvPicPr>
            <a:picLocks noChangeAspect="1" noChangeArrowheads="1"/>
          </p:cNvPicPr>
          <p:nvPr/>
        </p:nvPicPr>
        <p:blipFill>
          <a:blip r:embed="rId3"/>
          <a:srcRect/>
          <a:stretch>
            <a:fillRect/>
          </a:stretch>
        </p:blipFill>
        <p:spPr bwMode="auto">
          <a:xfrm>
            <a:off x="241873" y="476672"/>
            <a:ext cx="3826071" cy="6070499"/>
          </a:xfrm>
          <a:prstGeom prst="rect">
            <a:avLst/>
          </a:prstGeom>
          <a:noFill/>
          <a:ln w="9525">
            <a:noFill/>
            <a:miter lim="800000"/>
            <a:headEnd/>
            <a:tailEnd/>
          </a:ln>
          <a:effectLst/>
        </p:spPr>
      </p:pic>
    </p:spTree>
    <p:extLst>
      <p:ext uri="{BB962C8B-B14F-4D97-AF65-F5344CB8AC3E}">
        <p14:creationId xmlns:p14="http://schemas.microsoft.com/office/powerpoint/2010/main" val="41784855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564904"/>
            <a:ext cx="8229600" cy="1143000"/>
          </a:xfrm>
        </p:spPr>
        <p:txBody>
          <a:bodyPr>
            <a:normAutofit fontScale="90000"/>
          </a:bodyPr>
          <a:lstStyle/>
          <a:p>
            <a:r>
              <a:rPr lang="id-ID" dirty="0" smtClean="0">
                <a:solidFill>
                  <a:schemeClr val="bg1"/>
                </a:solidFill>
              </a:rPr>
              <a:t>Cara Pemasangan &amp; Cara Kerja </a:t>
            </a:r>
            <a:br>
              <a:rPr lang="id-ID" dirty="0" smtClean="0">
                <a:solidFill>
                  <a:schemeClr val="bg1"/>
                </a:solidFill>
              </a:rPr>
            </a:br>
            <a:r>
              <a:rPr lang="id-ID" dirty="0" smtClean="0">
                <a:solidFill>
                  <a:schemeClr val="bg1"/>
                </a:solidFill>
              </a:rPr>
              <a:t>Tower Crane</a:t>
            </a:r>
            <a:endParaRPr lang="id-ID" dirty="0">
              <a:solidFill>
                <a:schemeClr val="bg1"/>
              </a:solidFill>
            </a:endParaRPr>
          </a:p>
        </p:txBody>
      </p:sp>
    </p:spTree>
    <p:extLst>
      <p:ext uri="{BB962C8B-B14F-4D97-AF65-F5344CB8AC3E}">
        <p14:creationId xmlns:p14="http://schemas.microsoft.com/office/powerpoint/2010/main" val="20284473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9"/>
          </a:xfrm>
          <a:prstGeom prst="rect">
            <a:avLst/>
          </a:prstGeom>
          <a:noFill/>
          <a:ln>
            <a:noFill/>
          </a:ln>
        </p:spPr>
      </p:pic>
    </p:spTree>
    <p:extLst>
      <p:ext uri="{BB962C8B-B14F-4D97-AF65-F5344CB8AC3E}">
        <p14:creationId xmlns:p14="http://schemas.microsoft.com/office/powerpoint/2010/main" val="22846732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41762568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4411478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128879977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57946116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106512137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85" y="836712"/>
            <a:ext cx="9143998" cy="5140988"/>
          </a:xfrm>
          <a:prstGeom prst="rect">
            <a:avLst/>
          </a:prstGeom>
          <a:noFill/>
          <a:ln>
            <a:noFill/>
          </a:ln>
        </p:spPr>
      </p:pic>
    </p:spTree>
    <p:extLst>
      <p:ext uri="{BB962C8B-B14F-4D97-AF65-F5344CB8AC3E}">
        <p14:creationId xmlns:p14="http://schemas.microsoft.com/office/powerpoint/2010/main" val="12112540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Pemasangan  Bekisting</a:t>
            </a:r>
            <a:endParaRPr lang="id-ID" sz="3400" b="1" i="1" dirty="0"/>
          </a:p>
        </p:txBody>
      </p:sp>
    </p:spTree>
    <p:extLst>
      <p:ext uri="{BB962C8B-B14F-4D97-AF65-F5344CB8AC3E}">
        <p14:creationId xmlns:p14="http://schemas.microsoft.com/office/powerpoint/2010/main" val="166106162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289794579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93689250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222954223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37273456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12691892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18348197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18491256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345272736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30363261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16914435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36712"/>
            <a:ext cx="9144000" cy="5140989"/>
          </a:xfrm>
        </p:spPr>
      </p:pic>
    </p:spTree>
    <p:extLst>
      <p:ext uri="{BB962C8B-B14F-4D97-AF65-F5344CB8AC3E}">
        <p14:creationId xmlns:p14="http://schemas.microsoft.com/office/powerpoint/2010/main" val="330393778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46" y="836712"/>
            <a:ext cx="9143998" cy="5140988"/>
          </a:xfrm>
          <a:prstGeom prst="rect">
            <a:avLst/>
          </a:prstGeom>
          <a:noFill/>
          <a:ln>
            <a:noFill/>
          </a:ln>
        </p:spPr>
      </p:pic>
    </p:spTree>
    <p:extLst>
      <p:ext uri="{BB962C8B-B14F-4D97-AF65-F5344CB8AC3E}">
        <p14:creationId xmlns:p14="http://schemas.microsoft.com/office/powerpoint/2010/main" val="23500179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29714569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377877823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808290"/>
            <a:ext cx="9143998" cy="5140988"/>
          </a:xfrm>
          <a:prstGeom prst="rect">
            <a:avLst/>
          </a:prstGeom>
          <a:noFill/>
          <a:ln>
            <a:noFill/>
          </a:ln>
        </p:spPr>
      </p:pic>
    </p:spTree>
    <p:extLst>
      <p:ext uri="{BB962C8B-B14F-4D97-AF65-F5344CB8AC3E}">
        <p14:creationId xmlns:p14="http://schemas.microsoft.com/office/powerpoint/2010/main" val="2865341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38817426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
        <p:nvSpPr>
          <p:cNvPr id="3" name="Notched Right Arrow 2">
            <a:hlinkClick r:id="rId3" action="ppaction://hlinksldjump"/>
          </p:cNvPr>
          <p:cNvSpPr/>
          <p:nvPr/>
        </p:nvSpPr>
        <p:spPr>
          <a:xfrm flipH="1">
            <a:off x="107504" y="6027345"/>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110753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1520" y="2348880"/>
            <a:ext cx="4104456" cy="720080"/>
          </a:xfrm>
        </p:spPr>
        <p:txBody>
          <a:bodyPr>
            <a:normAutofit/>
          </a:bodyPr>
          <a:lstStyle/>
          <a:p>
            <a:r>
              <a:rPr lang="id-ID" sz="3600" b="1" i="1" u="sng" dirty="0" smtClean="0">
                <a:solidFill>
                  <a:schemeClr val="tx1"/>
                </a:solidFill>
                <a:effectLst/>
                <a:latin typeface="Adobe Devanagari" pitchFamily="18" charset="0"/>
                <a:cs typeface="Adobe Devanagari" pitchFamily="18" charset="0"/>
              </a:rPr>
              <a:t>Tongyada 3-16M3</a:t>
            </a:r>
            <a:endParaRPr lang="id-ID" sz="3600" dirty="0">
              <a:solidFill>
                <a:schemeClr val="tx1"/>
              </a:solidFill>
              <a:latin typeface="Adobe Devanagari" pitchFamily="18" charset="0"/>
              <a:cs typeface="Adobe Devanagari" pitchFamily="18" charset="0"/>
            </a:endParaRPr>
          </a:p>
        </p:txBody>
      </p:sp>
      <p:pic>
        <p:nvPicPr>
          <p:cNvPr id="1026" name="Picture 2" descr="http://en.chinatongya.com/sys_manager/Images/proImg/i_20150121054036_597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996952"/>
            <a:ext cx="4680520" cy="351039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349867" y="476672"/>
            <a:ext cx="4320480" cy="22322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2000" i="1" dirty="0">
                <a:solidFill>
                  <a:schemeClr val="tx1"/>
                </a:solidFill>
              </a:rPr>
              <a:t>Truk mixer memiliki beragam jenis namun fungsinya sama, yaitu mengangkut beton dari pabrik semen ke lokasi kontruksi sambil menjaga konsistensi beton agar tetap cair dan tidak mengeras dalam perjalanan.</a:t>
            </a:r>
          </a:p>
        </p:txBody>
      </p:sp>
      <p:sp>
        <p:nvSpPr>
          <p:cNvPr id="6" name="Rectangle 5"/>
          <p:cNvSpPr/>
          <p:nvPr/>
        </p:nvSpPr>
        <p:spPr>
          <a:xfrm>
            <a:off x="755576" y="1268760"/>
            <a:ext cx="2943596" cy="6480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glow" dir="tl">
                <a:rot lat="0" lon="0" rev="5400000"/>
              </a:lightRig>
            </a:scene3d>
            <a:sp3d contourW="12700">
              <a:bevelT w="25400" h="25400"/>
              <a:contourClr>
                <a:schemeClr val="accent6">
                  <a:shade val="73000"/>
                </a:schemeClr>
              </a:contourClr>
            </a:sp3d>
          </a:bodyPr>
          <a:lstStyle/>
          <a:p>
            <a:pPr algn="ctr"/>
            <a:r>
              <a:rPr lang="id-ID" sz="2800" b="1" i="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Mixer Truck</a:t>
            </a:r>
            <a:endParaRPr lang="id-ID" sz="2800"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4590" y="3855628"/>
            <a:ext cx="4117850" cy="2651714"/>
          </a:xfrm>
          <a:prstGeom prst="rect">
            <a:avLst/>
          </a:prstGeom>
        </p:spPr>
      </p:pic>
      <p:sp>
        <p:nvSpPr>
          <p:cNvPr id="7" name="Rectangle 6"/>
          <p:cNvSpPr/>
          <p:nvPr/>
        </p:nvSpPr>
        <p:spPr>
          <a:xfrm>
            <a:off x="3923960" y="-27384"/>
            <a:ext cx="180000" cy="2304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512273559"/>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id-ID" b="1" i="1" u="sng" dirty="0" smtClean="0">
                <a:effectLst/>
              </a:rPr>
              <a:t>China brand Tongyada 3-16M3 Concrete Mixer Truck</a:t>
            </a:r>
            <a:endParaRPr lang="id-ID"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620627800"/>
              </p:ext>
            </p:extLst>
          </p:nvPr>
        </p:nvGraphicFramePr>
        <p:xfrm>
          <a:off x="287952" y="1556792"/>
          <a:ext cx="4212040" cy="4573946"/>
        </p:xfrm>
        <a:graphic>
          <a:graphicData uri="http://schemas.openxmlformats.org/drawingml/2006/table">
            <a:tbl>
              <a:tblPr>
                <a:tableStyleId>{775DCB02-9BB8-47FD-8907-85C794F793BA}</a:tableStyleId>
              </a:tblPr>
              <a:tblGrid>
                <a:gridCol w="1256896"/>
                <a:gridCol w="2955144"/>
              </a:tblGrid>
              <a:tr h="367203">
                <a:tc>
                  <a:txBody>
                    <a:bodyPr/>
                    <a:lstStyle/>
                    <a:p>
                      <a:pPr algn="l"/>
                      <a:r>
                        <a:rPr lang="id-ID" sz="1400" dirty="0">
                          <a:effectLst/>
                        </a:rPr>
                        <a:t>Name </a:t>
                      </a:r>
                      <a:endParaRPr lang="id-ID" sz="1400" dirty="0">
                        <a:solidFill>
                          <a:srgbClr val="000000"/>
                        </a:solidFill>
                        <a:effectLst/>
                        <a:latin typeface="inherit"/>
                      </a:endParaRPr>
                    </a:p>
                  </a:txBody>
                  <a:tcPr marL="7200" marR="7200" marT="7200" marB="7200" anchor="ctr"/>
                </a:tc>
                <a:tc>
                  <a:txBody>
                    <a:bodyPr/>
                    <a:lstStyle/>
                    <a:p>
                      <a:pPr algn="l"/>
                      <a:r>
                        <a:rPr lang="id-ID" sz="1400">
                          <a:effectLst/>
                        </a:rPr>
                        <a:t>Concrete Mixer semi trailer </a:t>
                      </a:r>
                      <a:endParaRPr lang="id-ID" sz="1400">
                        <a:solidFill>
                          <a:srgbClr val="000000"/>
                        </a:solidFill>
                        <a:effectLst/>
                        <a:latin typeface="inherit"/>
                      </a:endParaRPr>
                    </a:p>
                  </a:txBody>
                  <a:tcPr marL="7200" marR="7200" marT="7200" marB="7200" anchor="ctr"/>
                </a:tc>
              </a:tr>
              <a:tr h="429124">
                <a:tc>
                  <a:txBody>
                    <a:bodyPr/>
                    <a:lstStyle/>
                    <a:p>
                      <a:pPr algn="l"/>
                      <a:r>
                        <a:rPr lang="id-ID" sz="1400">
                          <a:effectLst/>
                        </a:rPr>
                        <a:t>Chassis Brand </a:t>
                      </a:r>
                      <a:endParaRPr lang="id-ID" sz="1400">
                        <a:solidFill>
                          <a:srgbClr val="000000"/>
                        </a:solidFill>
                        <a:effectLst/>
                        <a:latin typeface="inherit"/>
                      </a:endParaRPr>
                    </a:p>
                  </a:txBody>
                  <a:tcPr marL="7200" marR="7200" marT="7200" marB="7200" anchor="ctr"/>
                </a:tc>
                <a:tc>
                  <a:txBody>
                    <a:bodyPr/>
                    <a:lstStyle/>
                    <a:p>
                      <a:pPr algn="l"/>
                      <a:r>
                        <a:rPr lang="id-ID" sz="1400">
                          <a:effectLst/>
                        </a:rPr>
                        <a:t>ZZ1257GJBN3847C(HOWO BRAND6*4) </a:t>
                      </a:r>
                      <a:endParaRPr lang="id-ID" sz="1400">
                        <a:solidFill>
                          <a:srgbClr val="000000"/>
                        </a:solidFill>
                        <a:effectLst/>
                        <a:latin typeface="inherit"/>
                      </a:endParaRPr>
                    </a:p>
                  </a:txBody>
                  <a:tcPr marL="7200" marR="7200" marT="7200" marB="7200" anchor="ctr"/>
                </a:tc>
              </a:tr>
              <a:tr h="338403">
                <a:tc>
                  <a:txBody>
                    <a:bodyPr/>
                    <a:lstStyle/>
                    <a:p>
                      <a:pPr algn="l"/>
                      <a:r>
                        <a:rPr lang="id-ID" sz="1400">
                          <a:effectLst/>
                        </a:rPr>
                        <a:t>Dimension </a:t>
                      </a:r>
                      <a:endParaRPr lang="id-ID" sz="1400">
                        <a:solidFill>
                          <a:srgbClr val="000000"/>
                        </a:solidFill>
                        <a:effectLst/>
                        <a:latin typeface="inherit"/>
                      </a:endParaRPr>
                    </a:p>
                  </a:txBody>
                  <a:tcPr marL="7200" marR="7200" marT="7200" marB="7200" anchor="ctr"/>
                </a:tc>
                <a:tc>
                  <a:txBody>
                    <a:bodyPr/>
                    <a:lstStyle/>
                    <a:p>
                      <a:pPr algn="l"/>
                      <a:r>
                        <a:rPr lang="id-ID" sz="1400" dirty="0">
                          <a:effectLst/>
                        </a:rPr>
                        <a:t>8800*2500*3900(mm) </a:t>
                      </a:r>
                      <a:endParaRPr lang="id-ID" sz="1400" dirty="0">
                        <a:solidFill>
                          <a:srgbClr val="000000"/>
                        </a:solidFill>
                        <a:effectLst/>
                        <a:latin typeface="inherit"/>
                      </a:endParaRPr>
                    </a:p>
                  </a:txBody>
                  <a:tcPr marL="7200" marR="7200" marT="7200" marB="7200" anchor="ctr"/>
                </a:tc>
              </a:tr>
              <a:tr h="360003">
                <a:tc>
                  <a:txBody>
                    <a:bodyPr/>
                    <a:lstStyle/>
                    <a:p>
                      <a:pPr algn="l"/>
                      <a:r>
                        <a:rPr lang="id-ID" sz="1400">
                          <a:effectLst/>
                        </a:rPr>
                        <a:t>Gross weight </a:t>
                      </a:r>
                      <a:endParaRPr lang="id-ID" sz="1400">
                        <a:solidFill>
                          <a:srgbClr val="000000"/>
                        </a:solidFill>
                        <a:effectLst/>
                        <a:latin typeface="inherit"/>
                      </a:endParaRPr>
                    </a:p>
                  </a:txBody>
                  <a:tcPr marL="7200" marR="7200" marT="7200" marB="7200" anchor="ctr"/>
                </a:tc>
                <a:tc>
                  <a:txBody>
                    <a:bodyPr/>
                    <a:lstStyle/>
                    <a:p>
                      <a:pPr algn="l"/>
                      <a:r>
                        <a:rPr lang="id-ID" sz="1400" dirty="0">
                          <a:effectLst/>
                        </a:rPr>
                        <a:t>13200Kg </a:t>
                      </a:r>
                      <a:endParaRPr lang="id-ID" sz="1400" dirty="0">
                        <a:solidFill>
                          <a:srgbClr val="000000"/>
                        </a:solidFill>
                        <a:effectLst/>
                        <a:latin typeface="inherit"/>
                      </a:endParaRPr>
                    </a:p>
                  </a:txBody>
                  <a:tcPr marL="7200" marR="7200" marT="7200" marB="7200" anchor="ctr"/>
                </a:tc>
              </a:tr>
              <a:tr h="429124">
                <a:tc>
                  <a:txBody>
                    <a:bodyPr/>
                    <a:lstStyle/>
                    <a:p>
                      <a:pPr algn="l"/>
                      <a:r>
                        <a:rPr lang="id-ID" sz="1400">
                          <a:effectLst/>
                        </a:rPr>
                        <a:t>Rated loading Capacity </a:t>
                      </a:r>
                      <a:endParaRPr lang="id-ID" sz="1400">
                        <a:solidFill>
                          <a:srgbClr val="000000"/>
                        </a:solidFill>
                        <a:effectLst/>
                        <a:latin typeface="inherit"/>
                      </a:endParaRPr>
                    </a:p>
                  </a:txBody>
                  <a:tcPr marL="7200" marR="7200" marT="7200" marB="7200" anchor="ctr"/>
                </a:tc>
                <a:tc>
                  <a:txBody>
                    <a:bodyPr/>
                    <a:lstStyle/>
                    <a:p>
                      <a:pPr algn="l"/>
                      <a:r>
                        <a:rPr lang="id-ID" sz="1400">
                          <a:effectLst/>
                        </a:rPr>
                        <a:t>25000KG </a:t>
                      </a:r>
                      <a:endParaRPr lang="id-ID" sz="1400">
                        <a:solidFill>
                          <a:srgbClr val="000000"/>
                        </a:solidFill>
                        <a:effectLst/>
                        <a:latin typeface="inherit"/>
                      </a:endParaRPr>
                    </a:p>
                  </a:txBody>
                  <a:tcPr marL="7200" marR="7200" marT="7200" marB="7200" anchor="ctr"/>
                </a:tc>
              </a:tr>
              <a:tr h="843848">
                <a:tc>
                  <a:txBody>
                    <a:bodyPr/>
                    <a:lstStyle/>
                    <a:p>
                      <a:pPr algn="l"/>
                      <a:r>
                        <a:rPr lang="id-ID" sz="1400">
                          <a:effectLst/>
                        </a:rPr>
                        <a:t>Axles NO. </a:t>
                      </a:r>
                      <a:endParaRPr lang="id-ID" sz="1400">
                        <a:solidFill>
                          <a:srgbClr val="000000"/>
                        </a:solidFill>
                        <a:effectLst/>
                        <a:latin typeface="inherit"/>
                      </a:endParaRPr>
                    </a:p>
                  </a:txBody>
                  <a:tcPr marL="7200" marR="7200" marT="7200" marB="7200" anchor="ctr"/>
                </a:tc>
                <a:tc>
                  <a:txBody>
                    <a:bodyPr/>
                    <a:lstStyle/>
                    <a:p>
                      <a:pPr algn="l"/>
                      <a:r>
                        <a:rPr lang="en-US" sz="1400">
                          <a:effectLst/>
                        </a:rPr>
                        <a:t>Front axles:HF9 Ton              Rear axle:HC 16axle,hub-reduction with differential locks between wheels and axles, enforced axle </a:t>
                      </a:r>
                      <a:endParaRPr lang="en-US" sz="1400">
                        <a:solidFill>
                          <a:srgbClr val="000000"/>
                        </a:solidFill>
                        <a:effectLst/>
                        <a:latin typeface="inherit"/>
                      </a:endParaRPr>
                    </a:p>
                  </a:txBody>
                  <a:tcPr marL="7200" marR="7200" marT="7200" marB="7200" anchor="ctr"/>
                </a:tc>
              </a:tr>
              <a:tr h="345603">
                <a:tc>
                  <a:txBody>
                    <a:bodyPr/>
                    <a:lstStyle/>
                    <a:p>
                      <a:pPr algn="l"/>
                      <a:r>
                        <a:rPr lang="id-ID" sz="1400">
                          <a:effectLst/>
                        </a:rPr>
                        <a:t>Wheel Base </a:t>
                      </a:r>
                      <a:endParaRPr lang="id-ID" sz="1400">
                        <a:solidFill>
                          <a:srgbClr val="000000"/>
                        </a:solidFill>
                        <a:effectLst/>
                        <a:latin typeface="inherit"/>
                      </a:endParaRPr>
                    </a:p>
                  </a:txBody>
                  <a:tcPr marL="7200" marR="7200" marT="7200" marB="7200" anchor="ctr"/>
                </a:tc>
                <a:tc>
                  <a:txBody>
                    <a:bodyPr/>
                    <a:lstStyle/>
                    <a:p>
                      <a:pPr algn="l"/>
                      <a:r>
                        <a:rPr lang="id-ID" sz="1400">
                          <a:effectLst/>
                        </a:rPr>
                        <a:t>3625+1350mm </a:t>
                      </a:r>
                      <a:endParaRPr lang="id-ID" sz="1400">
                        <a:solidFill>
                          <a:srgbClr val="000000"/>
                        </a:solidFill>
                        <a:effectLst/>
                        <a:latin typeface="inherit"/>
                      </a:endParaRPr>
                    </a:p>
                  </a:txBody>
                  <a:tcPr marL="7200" marR="7200" marT="7200" marB="7200" anchor="ctr"/>
                </a:tc>
              </a:tr>
              <a:tr h="429124">
                <a:tc>
                  <a:txBody>
                    <a:bodyPr/>
                    <a:lstStyle/>
                    <a:p>
                      <a:pPr algn="l"/>
                      <a:r>
                        <a:rPr lang="id-ID" sz="1400">
                          <a:effectLst/>
                        </a:rPr>
                        <a:t>Tire Specification </a:t>
                      </a:r>
                      <a:endParaRPr lang="id-ID" sz="1400">
                        <a:solidFill>
                          <a:srgbClr val="000000"/>
                        </a:solidFill>
                        <a:effectLst/>
                        <a:latin typeface="inherit"/>
                      </a:endParaRPr>
                    </a:p>
                  </a:txBody>
                  <a:tcPr marL="7200" marR="7200" marT="7200" marB="7200" anchor="ctr"/>
                </a:tc>
                <a:tc>
                  <a:txBody>
                    <a:bodyPr/>
                    <a:lstStyle/>
                    <a:p>
                      <a:pPr algn="l"/>
                      <a:r>
                        <a:rPr lang="id-ID" sz="1400">
                          <a:effectLst/>
                        </a:rPr>
                        <a:t>12.00R20 tire </a:t>
                      </a:r>
                      <a:endParaRPr lang="id-ID" sz="1400">
                        <a:solidFill>
                          <a:srgbClr val="000000"/>
                        </a:solidFill>
                        <a:effectLst/>
                        <a:latin typeface="inherit"/>
                      </a:endParaRPr>
                    </a:p>
                  </a:txBody>
                  <a:tcPr marL="7200" marR="7200" marT="7200" marB="7200" anchor="ctr"/>
                </a:tc>
              </a:tr>
              <a:tr h="280803">
                <a:tc>
                  <a:txBody>
                    <a:bodyPr/>
                    <a:lstStyle/>
                    <a:p>
                      <a:pPr algn="l"/>
                      <a:r>
                        <a:rPr lang="id-ID" sz="1400">
                          <a:effectLst/>
                        </a:rPr>
                        <a:t>Engine Model </a:t>
                      </a:r>
                      <a:endParaRPr lang="id-ID" sz="1400">
                        <a:solidFill>
                          <a:srgbClr val="000000"/>
                        </a:solidFill>
                        <a:effectLst/>
                        <a:latin typeface="inherit"/>
                      </a:endParaRPr>
                    </a:p>
                  </a:txBody>
                  <a:tcPr marL="7200" marR="7200" marT="7200" marB="7200" anchor="ctr"/>
                </a:tc>
                <a:tc>
                  <a:txBody>
                    <a:bodyPr/>
                    <a:lstStyle/>
                    <a:p>
                      <a:pPr algn="l"/>
                      <a:r>
                        <a:rPr lang="id-ID" sz="1400">
                          <a:effectLst/>
                        </a:rPr>
                        <a:t>WD615.69 </a:t>
                      </a:r>
                      <a:endParaRPr lang="id-ID" sz="1400">
                        <a:solidFill>
                          <a:srgbClr val="000000"/>
                        </a:solidFill>
                        <a:effectLst/>
                        <a:latin typeface="inherit"/>
                      </a:endParaRPr>
                    </a:p>
                  </a:txBody>
                  <a:tcPr marL="7200" marR="7200" marT="7200" marB="7200" anchor="ctr"/>
                </a:tc>
              </a:tr>
              <a:tr h="273603">
                <a:tc>
                  <a:txBody>
                    <a:bodyPr/>
                    <a:lstStyle/>
                    <a:p>
                      <a:pPr algn="l"/>
                      <a:r>
                        <a:rPr lang="id-ID" sz="1400">
                          <a:effectLst/>
                        </a:rPr>
                        <a:t>Power </a:t>
                      </a:r>
                      <a:endParaRPr lang="id-ID" sz="1400">
                        <a:solidFill>
                          <a:srgbClr val="000000"/>
                        </a:solidFill>
                        <a:effectLst/>
                        <a:latin typeface="inherit"/>
                      </a:endParaRPr>
                    </a:p>
                  </a:txBody>
                  <a:tcPr marL="7200" marR="7200" marT="7200" marB="7200" anchor="ctr"/>
                </a:tc>
                <a:tc>
                  <a:txBody>
                    <a:bodyPr/>
                    <a:lstStyle/>
                    <a:p>
                      <a:pPr algn="l"/>
                      <a:r>
                        <a:rPr lang="id-ID" sz="1400">
                          <a:effectLst/>
                        </a:rPr>
                        <a:t>336HP </a:t>
                      </a:r>
                      <a:endParaRPr lang="id-ID" sz="1400">
                        <a:solidFill>
                          <a:srgbClr val="000000"/>
                        </a:solidFill>
                        <a:effectLst/>
                        <a:latin typeface="inherit"/>
                      </a:endParaRPr>
                    </a:p>
                  </a:txBody>
                  <a:tcPr marL="7200" marR="7200" marT="7200" marB="7200" anchor="ctr"/>
                </a:tc>
              </a:tr>
              <a:tr h="429124">
                <a:tc>
                  <a:txBody>
                    <a:bodyPr/>
                    <a:lstStyle/>
                    <a:p>
                      <a:pPr algn="l"/>
                      <a:r>
                        <a:rPr lang="id-ID" sz="1400">
                          <a:effectLst/>
                        </a:rPr>
                        <a:t>Emmission standard </a:t>
                      </a:r>
                      <a:endParaRPr lang="id-ID" sz="1400">
                        <a:solidFill>
                          <a:srgbClr val="000000"/>
                        </a:solidFill>
                        <a:effectLst/>
                        <a:latin typeface="inherit"/>
                      </a:endParaRPr>
                    </a:p>
                  </a:txBody>
                  <a:tcPr marL="7200" marR="7200" marT="7200" marB="7200" anchor="ctr"/>
                </a:tc>
                <a:tc>
                  <a:txBody>
                    <a:bodyPr/>
                    <a:lstStyle/>
                    <a:p>
                      <a:pPr algn="l"/>
                      <a:r>
                        <a:rPr lang="id-ID" sz="1400" dirty="0">
                          <a:effectLst/>
                        </a:rPr>
                        <a:t>Euro 2 </a:t>
                      </a:r>
                      <a:endParaRPr lang="id-ID" sz="1400" dirty="0">
                        <a:solidFill>
                          <a:srgbClr val="000000"/>
                        </a:solidFill>
                        <a:effectLst/>
                        <a:latin typeface="inherit"/>
                      </a:endParaRPr>
                    </a:p>
                  </a:txBody>
                  <a:tcPr marL="7200" marR="7200" marT="7200" marB="7200" anchor="ctr"/>
                </a:tc>
              </a:tr>
            </a:tbl>
          </a:graphicData>
        </a:graphic>
      </p:graphicFrame>
      <p:sp>
        <p:nvSpPr>
          <p:cNvPr id="7" name="Rectangle 2"/>
          <p:cNvSpPr>
            <a:spLocks noChangeArrowheads="1"/>
          </p:cNvSpPr>
          <p:nvPr/>
        </p:nvSpPr>
        <p:spPr bwMode="auto">
          <a:xfrm>
            <a:off x="2465388" y="1563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d-ID" smtClean="0">
              <a:solidFill>
                <a:prstClr val="black"/>
              </a:solidFill>
            </a:endParaRPr>
          </a:p>
        </p:txBody>
      </p:sp>
      <p:graphicFrame>
        <p:nvGraphicFramePr>
          <p:cNvPr id="8" name="Table 7"/>
          <p:cNvGraphicFramePr>
            <a:graphicFrameLocks noGrp="1"/>
          </p:cNvGraphicFramePr>
          <p:nvPr>
            <p:extLst>
              <p:ext uri="{D42A27DB-BD31-4B8C-83A1-F6EECF244321}">
                <p14:modId xmlns:p14="http://schemas.microsoft.com/office/powerpoint/2010/main" val="288720113"/>
              </p:ext>
            </p:extLst>
          </p:nvPr>
        </p:nvGraphicFramePr>
        <p:xfrm>
          <a:off x="4824472" y="1563688"/>
          <a:ext cx="3996000" cy="4525960"/>
        </p:xfrm>
        <a:graphic>
          <a:graphicData uri="http://schemas.openxmlformats.org/drawingml/2006/table">
            <a:tbl>
              <a:tblPr>
                <a:tableStyleId>{775DCB02-9BB8-47FD-8907-85C794F793BA}</a:tableStyleId>
              </a:tblPr>
              <a:tblGrid>
                <a:gridCol w="1998000"/>
                <a:gridCol w="1998000"/>
              </a:tblGrid>
              <a:tr h="490271">
                <a:tc>
                  <a:txBody>
                    <a:bodyPr/>
                    <a:lstStyle/>
                    <a:p>
                      <a:pPr algn="l"/>
                      <a:r>
                        <a:rPr lang="id-ID" sz="1400" dirty="0">
                          <a:effectLst/>
                        </a:rPr>
                        <a:t>Steering </a:t>
                      </a:r>
                      <a:endParaRPr lang="id-ID" sz="1400" dirty="0">
                        <a:solidFill>
                          <a:srgbClr val="000000"/>
                        </a:solidFill>
                        <a:effectLst/>
                        <a:latin typeface="inherit"/>
                      </a:endParaRPr>
                    </a:p>
                  </a:txBody>
                  <a:tcPr marL="8226" marR="8226" marT="8226" marB="8226" anchor="ctr"/>
                </a:tc>
                <a:tc>
                  <a:txBody>
                    <a:bodyPr/>
                    <a:lstStyle/>
                    <a:p>
                      <a:pPr algn="l"/>
                      <a:r>
                        <a:rPr lang="en-US" sz="1400">
                          <a:effectLst/>
                        </a:rPr>
                        <a:t>ZF 8098 hydraulic steering with power assistance </a:t>
                      </a:r>
                      <a:endParaRPr lang="en-US" sz="1400">
                        <a:solidFill>
                          <a:srgbClr val="000000"/>
                        </a:solidFill>
                        <a:effectLst/>
                        <a:latin typeface="inherit"/>
                      </a:endParaRPr>
                    </a:p>
                  </a:txBody>
                  <a:tcPr marL="8226" marR="8226" marT="8226" marB="8226" anchor="ctr"/>
                </a:tc>
              </a:tr>
              <a:tr h="361945">
                <a:tc>
                  <a:txBody>
                    <a:bodyPr/>
                    <a:lstStyle/>
                    <a:p>
                      <a:pPr algn="l"/>
                      <a:r>
                        <a:rPr lang="id-ID" sz="1400" dirty="0">
                          <a:effectLst/>
                        </a:rPr>
                        <a:t>Hydraulic Oil pump </a:t>
                      </a:r>
                      <a:endParaRPr lang="id-ID" sz="1400" dirty="0">
                        <a:solidFill>
                          <a:srgbClr val="000000"/>
                        </a:solidFill>
                        <a:effectLst/>
                        <a:latin typeface="inherit"/>
                      </a:endParaRPr>
                    </a:p>
                  </a:txBody>
                  <a:tcPr marL="8226" marR="8226" marT="8226" marB="8226" anchor="ctr"/>
                </a:tc>
                <a:tc>
                  <a:txBody>
                    <a:bodyPr/>
                    <a:lstStyle/>
                    <a:p>
                      <a:pPr algn="l"/>
                      <a:r>
                        <a:rPr lang="id-ID" sz="1400" dirty="0">
                          <a:effectLst/>
                        </a:rPr>
                        <a:t>Italy ARK PV089 pump </a:t>
                      </a:r>
                      <a:endParaRPr lang="id-ID" sz="1400" dirty="0">
                        <a:solidFill>
                          <a:srgbClr val="000000"/>
                        </a:solidFill>
                        <a:effectLst/>
                        <a:latin typeface="inherit"/>
                      </a:endParaRPr>
                    </a:p>
                  </a:txBody>
                  <a:tcPr marL="8226" marR="8226" marT="8226" marB="8226" anchor="ctr"/>
                </a:tc>
              </a:tr>
              <a:tr h="329041">
                <a:tc>
                  <a:txBody>
                    <a:bodyPr/>
                    <a:lstStyle/>
                    <a:p>
                      <a:pPr algn="l"/>
                      <a:r>
                        <a:rPr lang="id-ID" sz="1400" dirty="0">
                          <a:effectLst/>
                        </a:rPr>
                        <a:t>Motor </a:t>
                      </a:r>
                      <a:endParaRPr lang="id-ID" sz="1400" dirty="0">
                        <a:solidFill>
                          <a:srgbClr val="000000"/>
                        </a:solidFill>
                        <a:effectLst/>
                        <a:latin typeface="inherit"/>
                      </a:endParaRPr>
                    </a:p>
                  </a:txBody>
                  <a:tcPr marL="8226" marR="8226" marT="8226" marB="8226" anchor="ctr"/>
                </a:tc>
                <a:tc>
                  <a:txBody>
                    <a:bodyPr/>
                    <a:lstStyle/>
                    <a:p>
                      <a:pPr algn="l"/>
                      <a:r>
                        <a:rPr lang="id-ID" sz="1400">
                          <a:effectLst/>
                        </a:rPr>
                        <a:t>Italy ARK MF098 motor </a:t>
                      </a:r>
                      <a:endParaRPr lang="id-ID" sz="1400">
                        <a:solidFill>
                          <a:srgbClr val="000000"/>
                        </a:solidFill>
                        <a:effectLst/>
                        <a:latin typeface="inherit"/>
                      </a:endParaRPr>
                    </a:p>
                  </a:txBody>
                  <a:tcPr marL="8226" marR="8226" marT="8226" marB="8226" anchor="ctr"/>
                </a:tc>
              </a:tr>
              <a:tr h="386623">
                <a:tc>
                  <a:txBody>
                    <a:bodyPr/>
                    <a:lstStyle/>
                    <a:p>
                      <a:pPr algn="l"/>
                      <a:r>
                        <a:rPr lang="id-ID" sz="1400" dirty="0">
                          <a:effectLst/>
                        </a:rPr>
                        <a:t>Gear box </a:t>
                      </a:r>
                      <a:endParaRPr lang="id-ID" sz="1400" dirty="0">
                        <a:solidFill>
                          <a:srgbClr val="000000"/>
                        </a:solidFill>
                        <a:effectLst/>
                        <a:latin typeface="inherit"/>
                      </a:endParaRPr>
                    </a:p>
                  </a:txBody>
                  <a:tcPr marL="8226" marR="8226" marT="8226" marB="8226" anchor="ctr"/>
                </a:tc>
                <a:tc>
                  <a:txBody>
                    <a:bodyPr/>
                    <a:lstStyle/>
                    <a:p>
                      <a:pPr algn="l"/>
                      <a:r>
                        <a:rPr lang="en-US" sz="1400">
                          <a:effectLst/>
                        </a:rPr>
                        <a:t>Italy TOP P68 rear box </a:t>
                      </a:r>
                      <a:endParaRPr lang="en-US" sz="1400">
                        <a:solidFill>
                          <a:srgbClr val="000000"/>
                        </a:solidFill>
                        <a:effectLst/>
                        <a:latin typeface="inherit"/>
                      </a:endParaRPr>
                    </a:p>
                  </a:txBody>
                  <a:tcPr marL="8226" marR="8226" marT="8226" marB="8226" anchor="ctr"/>
                </a:tc>
              </a:tr>
              <a:tr h="490271">
                <a:tc>
                  <a:txBody>
                    <a:bodyPr/>
                    <a:lstStyle/>
                    <a:p>
                      <a:pPr algn="l"/>
                      <a:r>
                        <a:rPr lang="id-ID" sz="1400" dirty="0">
                          <a:effectLst/>
                        </a:rPr>
                        <a:t>Radiator </a:t>
                      </a:r>
                      <a:endParaRPr lang="id-ID" sz="1400" dirty="0">
                        <a:solidFill>
                          <a:srgbClr val="000000"/>
                        </a:solidFill>
                        <a:effectLst/>
                        <a:latin typeface="inherit"/>
                      </a:endParaRPr>
                    </a:p>
                  </a:txBody>
                  <a:tcPr marL="8226" marR="8226" marT="8226" marB="8226" anchor="ctr"/>
                </a:tc>
                <a:tc>
                  <a:txBody>
                    <a:bodyPr/>
                    <a:lstStyle/>
                    <a:p>
                      <a:pPr algn="l"/>
                      <a:r>
                        <a:rPr lang="id-ID" sz="1400">
                          <a:effectLst/>
                        </a:rPr>
                        <a:t>Chinese brand 12L Radiator </a:t>
                      </a:r>
                      <a:endParaRPr lang="id-ID" sz="1400">
                        <a:solidFill>
                          <a:srgbClr val="000000"/>
                        </a:solidFill>
                        <a:effectLst/>
                        <a:latin typeface="inherit"/>
                      </a:endParaRPr>
                    </a:p>
                  </a:txBody>
                  <a:tcPr marL="8226" marR="8226" marT="8226" marB="8226" anchor="ctr"/>
                </a:tc>
              </a:tr>
              <a:tr h="296137">
                <a:tc>
                  <a:txBody>
                    <a:bodyPr/>
                    <a:lstStyle/>
                    <a:p>
                      <a:pPr algn="l"/>
                      <a:r>
                        <a:rPr lang="id-ID" sz="1400" dirty="0">
                          <a:effectLst/>
                        </a:rPr>
                        <a:t>Fuel Material </a:t>
                      </a:r>
                      <a:endParaRPr lang="id-ID" sz="1400" dirty="0">
                        <a:solidFill>
                          <a:srgbClr val="000000"/>
                        </a:solidFill>
                        <a:effectLst/>
                        <a:latin typeface="inherit"/>
                      </a:endParaRPr>
                    </a:p>
                  </a:txBody>
                  <a:tcPr marL="8226" marR="8226" marT="8226" marB="8226" anchor="ctr"/>
                </a:tc>
                <a:tc>
                  <a:txBody>
                    <a:bodyPr/>
                    <a:lstStyle/>
                    <a:p>
                      <a:pPr algn="l"/>
                      <a:r>
                        <a:rPr lang="id-ID" sz="1400">
                          <a:effectLst/>
                        </a:rPr>
                        <a:t>Diesel </a:t>
                      </a:r>
                      <a:endParaRPr lang="id-ID" sz="1400">
                        <a:solidFill>
                          <a:srgbClr val="000000"/>
                        </a:solidFill>
                        <a:effectLst/>
                        <a:latin typeface="inherit"/>
                      </a:endParaRPr>
                    </a:p>
                  </a:txBody>
                  <a:tcPr marL="8226" marR="8226" marT="8226" marB="8226" anchor="ctr"/>
                </a:tc>
              </a:tr>
              <a:tr h="329041">
                <a:tc>
                  <a:txBody>
                    <a:bodyPr/>
                    <a:lstStyle/>
                    <a:p>
                      <a:pPr algn="l"/>
                      <a:r>
                        <a:rPr lang="id-ID" sz="1400" dirty="0">
                          <a:effectLst/>
                        </a:rPr>
                        <a:t>Maximum Speed </a:t>
                      </a:r>
                      <a:endParaRPr lang="id-ID" sz="1400" dirty="0">
                        <a:solidFill>
                          <a:srgbClr val="000000"/>
                        </a:solidFill>
                        <a:effectLst/>
                        <a:latin typeface="inherit"/>
                      </a:endParaRPr>
                    </a:p>
                  </a:txBody>
                  <a:tcPr marL="8226" marR="8226" marT="8226" marB="8226" anchor="ctr"/>
                </a:tc>
                <a:tc>
                  <a:txBody>
                    <a:bodyPr/>
                    <a:lstStyle/>
                    <a:p>
                      <a:pPr algn="l"/>
                      <a:r>
                        <a:rPr lang="id-ID" sz="1400">
                          <a:effectLst/>
                        </a:rPr>
                        <a:t>90km/h </a:t>
                      </a:r>
                      <a:endParaRPr lang="id-ID" sz="1400">
                        <a:solidFill>
                          <a:srgbClr val="000000"/>
                        </a:solidFill>
                        <a:effectLst/>
                        <a:latin typeface="inherit"/>
                      </a:endParaRPr>
                    </a:p>
                  </a:txBody>
                  <a:tcPr marL="8226" marR="8226" marT="8226" marB="8226" anchor="ctr"/>
                </a:tc>
              </a:tr>
              <a:tr h="337267">
                <a:tc>
                  <a:txBody>
                    <a:bodyPr/>
                    <a:lstStyle/>
                    <a:p>
                      <a:pPr algn="l"/>
                      <a:r>
                        <a:rPr lang="id-ID" sz="1400" dirty="0">
                          <a:effectLst/>
                        </a:rPr>
                        <a:t>Speed Reducer </a:t>
                      </a:r>
                      <a:endParaRPr lang="id-ID" sz="1400" dirty="0">
                        <a:solidFill>
                          <a:srgbClr val="000000"/>
                        </a:solidFill>
                        <a:effectLst/>
                        <a:latin typeface="inherit"/>
                      </a:endParaRPr>
                    </a:p>
                  </a:txBody>
                  <a:tcPr marL="8226" marR="8226" marT="8226" marB="8226" anchor="ctr"/>
                </a:tc>
                <a:tc>
                  <a:txBody>
                    <a:bodyPr/>
                    <a:lstStyle/>
                    <a:p>
                      <a:pPr algn="l"/>
                      <a:r>
                        <a:rPr lang="id-ID" sz="1400">
                          <a:effectLst/>
                        </a:rPr>
                        <a:t>Import from Italy </a:t>
                      </a:r>
                      <a:endParaRPr lang="id-ID" sz="1400">
                        <a:solidFill>
                          <a:srgbClr val="000000"/>
                        </a:solidFill>
                        <a:effectLst/>
                        <a:latin typeface="inherit"/>
                      </a:endParaRPr>
                    </a:p>
                  </a:txBody>
                  <a:tcPr marL="8226" marR="8226" marT="8226" marB="8226" anchor="ctr"/>
                </a:tc>
              </a:tr>
              <a:tr h="394850">
                <a:tc>
                  <a:txBody>
                    <a:bodyPr/>
                    <a:lstStyle/>
                    <a:p>
                      <a:pPr algn="l"/>
                      <a:r>
                        <a:rPr lang="id-ID" sz="1400" dirty="0">
                          <a:effectLst/>
                        </a:rPr>
                        <a:t>Input Speed </a:t>
                      </a:r>
                      <a:endParaRPr lang="id-ID" sz="1400" dirty="0">
                        <a:solidFill>
                          <a:srgbClr val="000000"/>
                        </a:solidFill>
                        <a:effectLst/>
                        <a:latin typeface="inherit"/>
                      </a:endParaRPr>
                    </a:p>
                  </a:txBody>
                  <a:tcPr marL="8226" marR="8226" marT="8226" marB="8226" anchor="ctr"/>
                </a:tc>
                <a:tc>
                  <a:txBody>
                    <a:bodyPr/>
                    <a:lstStyle/>
                    <a:p>
                      <a:pPr algn="l"/>
                      <a:r>
                        <a:rPr lang="id-ID" sz="1400">
                          <a:effectLst/>
                        </a:rPr>
                        <a:t>≥3m3/min </a:t>
                      </a:r>
                      <a:endParaRPr lang="id-ID" sz="1400">
                        <a:solidFill>
                          <a:srgbClr val="000000"/>
                        </a:solidFill>
                        <a:effectLst/>
                        <a:latin typeface="inherit"/>
                      </a:endParaRPr>
                    </a:p>
                  </a:txBody>
                  <a:tcPr marL="8226" marR="8226" marT="8226" marB="8226" anchor="ctr"/>
                </a:tc>
              </a:tr>
              <a:tr h="419528">
                <a:tc>
                  <a:txBody>
                    <a:bodyPr/>
                    <a:lstStyle/>
                    <a:p>
                      <a:pPr algn="l"/>
                      <a:r>
                        <a:rPr lang="id-ID" sz="1400" dirty="0">
                          <a:effectLst/>
                        </a:rPr>
                        <a:t>Output Speed </a:t>
                      </a:r>
                      <a:endParaRPr lang="id-ID" sz="1400" dirty="0">
                        <a:solidFill>
                          <a:srgbClr val="000000"/>
                        </a:solidFill>
                        <a:effectLst/>
                        <a:latin typeface="inherit"/>
                      </a:endParaRPr>
                    </a:p>
                  </a:txBody>
                  <a:tcPr marL="8226" marR="8226" marT="8226" marB="8226" anchor="ctr"/>
                </a:tc>
                <a:tc>
                  <a:txBody>
                    <a:bodyPr/>
                    <a:lstStyle/>
                    <a:p>
                      <a:pPr algn="l"/>
                      <a:r>
                        <a:rPr lang="id-ID" sz="1400">
                          <a:effectLst/>
                        </a:rPr>
                        <a:t>≥2m3/min </a:t>
                      </a:r>
                      <a:endParaRPr lang="id-ID" sz="1400">
                        <a:solidFill>
                          <a:srgbClr val="000000"/>
                        </a:solidFill>
                        <a:effectLst/>
                        <a:latin typeface="inherit"/>
                      </a:endParaRPr>
                    </a:p>
                  </a:txBody>
                  <a:tcPr marL="8226" marR="8226" marT="8226" marB="8226" anchor="ctr"/>
                </a:tc>
              </a:tr>
              <a:tr h="370171">
                <a:tc>
                  <a:txBody>
                    <a:bodyPr/>
                    <a:lstStyle/>
                    <a:p>
                      <a:pPr algn="l"/>
                      <a:r>
                        <a:rPr lang="id-ID" sz="1400" dirty="0">
                          <a:effectLst/>
                        </a:rPr>
                        <a:t>Water supply system </a:t>
                      </a:r>
                      <a:endParaRPr lang="id-ID" sz="1400" dirty="0">
                        <a:solidFill>
                          <a:srgbClr val="000000"/>
                        </a:solidFill>
                        <a:effectLst/>
                        <a:latin typeface="inherit"/>
                      </a:endParaRPr>
                    </a:p>
                  </a:txBody>
                  <a:tcPr marL="8226" marR="8226" marT="8226" marB="8226" anchor="ctr"/>
                </a:tc>
                <a:tc>
                  <a:txBody>
                    <a:bodyPr/>
                    <a:lstStyle/>
                    <a:p>
                      <a:pPr algn="l"/>
                      <a:r>
                        <a:rPr lang="id-ID" sz="1400">
                          <a:effectLst/>
                        </a:rPr>
                        <a:t>Water Pressure </a:t>
                      </a:r>
                      <a:endParaRPr lang="id-ID" sz="1400">
                        <a:solidFill>
                          <a:srgbClr val="000000"/>
                        </a:solidFill>
                        <a:effectLst/>
                        <a:latin typeface="inherit"/>
                      </a:endParaRPr>
                    </a:p>
                  </a:txBody>
                  <a:tcPr marL="8226" marR="8226" marT="8226" marB="8226" anchor="ctr"/>
                </a:tc>
              </a:tr>
              <a:tr h="320815">
                <a:tc>
                  <a:txBody>
                    <a:bodyPr/>
                    <a:lstStyle/>
                    <a:p>
                      <a:pPr algn="l"/>
                      <a:r>
                        <a:rPr lang="id-ID" sz="1400" dirty="0">
                          <a:effectLst/>
                        </a:rPr>
                        <a:t>Water Box Capacity </a:t>
                      </a:r>
                      <a:endParaRPr lang="id-ID" sz="1400" dirty="0">
                        <a:solidFill>
                          <a:srgbClr val="000000"/>
                        </a:solidFill>
                        <a:effectLst/>
                        <a:latin typeface="inherit"/>
                      </a:endParaRPr>
                    </a:p>
                  </a:txBody>
                  <a:tcPr marL="8226" marR="8226" marT="8226" marB="8226" anchor="ctr"/>
                </a:tc>
                <a:tc>
                  <a:txBody>
                    <a:bodyPr/>
                    <a:lstStyle/>
                    <a:p>
                      <a:pPr algn="l"/>
                      <a:r>
                        <a:rPr lang="id-ID" sz="1400" dirty="0">
                          <a:effectLst/>
                        </a:rPr>
                        <a:t>300L </a:t>
                      </a:r>
                      <a:endParaRPr lang="id-ID" sz="1400" dirty="0">
                        <a:solidFill>
                          <a:srgbClr val="000000"/>
                        </a:solidFill>
                        <a:effectLst/>
                        <a:latin typeface="inherit"/>
                      </a:endParaRPr>
                    </a:p>
                  </a:txBody>
                  <a:tcPr marL="8226" marR="8226" marT="8226" marB="8226" anchor="ctr"/>
                </a:tc>
              </a:tr>
            </a:tbl>
          </a:graphicData>
        </a:graphic>
      </p:graphicFrame>
      <p:sp>
        <p:nvSpPr>
          <p:cNvPr id="10" name="Notched Right Arrow 9">
            <a:hlinkClick r:id="rId2" action="ppaction://hlinksldjump"/>
          </p:cNvPr>
          <p:cNvSpPr/>
          <p:nvPr/>
        </p:nvSpPr>
        <p:spPr>
          <a:xfrm flipH="1">
            <a:off x="395536" y="6165304"/>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2165854875"/>
      </p:ext>
    </p:extLst>
  </p:cSld>
  <p:clrMapOvr>
    <a:masterClrMapping/>
  </p:clrMapOvr>
  <p:transition spd="slow">
    <p:push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Concrete </a:t>
            </a:r>
            <a:r>
              <a:rPr lang="en-US" dirty="0"/>
              <a:t>Bucket</a:t>
            </a:r>
          </a:p>
        </p:txBody>
      </p:sp>
      <p:pic>
        <p:nvPicPr>
          <p:cNvPr id="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79512" y="2780928"/>
            <a:ext cx="8858688" cy="2656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83568" y="1772816"/>
            <a:ext cx="3352800" cy="1477328"/>
          </a:xfrm>
          <a:prstGeom prst="rect">
            <a:avLst/>
          </a:prstGeom>
          <a:noFill/>
        </p:spPr>
        <p:txBody>
          <a:bodyPr wrap="square" rtlCol="0">
            <a:spAutoFit/>
          </a:bodyPr>
          <a:lstStyle/>
          <a:p>
            <a:r>
              <a:rPr lang="en-US" dirty="0" smtClean="0">
                <a:solidFill>
                  <a:prstClr val="black"/>
                </a:solidFill>
                <a:latin typeface="Times New Roman" pitchFamily="18" charset="0"/>
                <a:cs typeface="Times New Roman" pitchFamily="18" charset="0"/>
              </a:rPr>
              <a:t>Concrete bucket </a:t>
            </a:r>
            <a:r>
              <a:rPr lang="en-US" dirty="0" err="1" smtClean="0">
                <a:solidFill>
                  <a:prstClr val="black"/>
                </a:solidFill>
                <a:latin typeface="Times New Roman" pitchFamily="18" charset="0"/>
                <a:cs typeface="Times New Roman" pitchFamily="18" charset="0"/>
              </a:rPr>
              <a:t>adalah</a:t>
            </a:r>
            <a:r>
              <a:rPr lang="en-US" dirty="0" smtClean="0">
                <a:solidFill>
                  <a:prstClr val="black"/>
                </a:solidFill>
                <a:latin typeface="Times New Roman" pitchFamily="18" charset="0"/>
                <a:cs typeface="Times New Roman" pitchFamily="18" charset="0"/>
              </a:rPr>
              <a:t> </a:t>
            </a:r>
            <a:r>
              <a:rPr lang="en-US" dirty="0" err="1" smtClean="0">
                <a:solidFill>
                  <a:prstClr val="black"/>
                </a:solidFill>
                <a:latin typeface="Times New Roman" pitchFamily="18" charset="0"/>
                <a:cs typeface="Times New Roman" pitchFamily="18" charset="0"/>
              </a:rPr>
              <a:t>alat</a:t>
            </a:r>
            <a:r>
              <a:rPr lang="en-US" dirty="0" smtClean="0">
                <a:solidFill>
                  <a:prstClr val="black"/>
                </a:solidFill>
                <a:latin typeface="Times New Roman" pitchFamily="18" charset="0"/>
                <a:cs typeface="Times New Roman" pitchFamily="18" charset="0"/>
              </a:rPr>
              <a:t> yang </a:t>
            </a:r>
            <a:r>
              <a:rPr lang="en-US" dirty="0" err="1" smtClean="0">
                <a:solidFill>
                  <a:prstClr val="black"/>
                </a:solidFill>
                <a:latin typeface="Times New Roman" pitchFamily="18" charset="0"/>
                <a:cs typeface="Times New Roman" pitchFamily="18" charset="0"/>
              </a:rPr>
              <a:t>digunakan</a:t>
            </a:r>
            <a:r>
              <a:rPr lang="en-US" dirty="0" smtClean="0">
                <a:solidFill>
                  <a:prstClr val="black"/>
                </a:solidFill>
                <a:latin typeface="Times New Roman" pitchFamily="18" charset="0"/>
                <a:cs typeface="Times New Roman" pitchFamily="18" charset="0"/>
              </a:rPr>
              <a:t> </a:t>
            </a:r>
            <a:r>
              <a:rPr lang="en-US" dirty="0" err="1" smtClean="0">
                <a:solidFill>
                  <a:prstClr val="black"/>
                </a:solidFill>
                <a:latin typeface="Times New Roman" pitchFamily="18" charset="0"/>
                <a:cs typeface="Times New Roman" pitchFamily="18" charset="0"/>
              </a:rPr>
              <a:t>untuk</a:t>
            </a:r>
            <a:r>
              <a:rPr lang="en-US" dirty="0" smtClean="0">
                <a:solidFill>
                  <a:prstClr val="black"/>
                </a:solidFill>
                <a:latin typeface="Times New Roman" pitchFamily="18" charset="0"/>
                <a:cs typeface="Times New Roman" pitchFamily="18" charset="0"/>
              </a:rPr>
              <a:t> </a:t>
            </a:r>
            <a:r>
              <a:rPr lang="en-US" dirty="0" err="1" smtClean="0">
                <a:solidFill>
                  <a:prstClr val="black"/>
                </a:solidFill>
                <a:latin typeface="Times New Roman" pitchFamily="18" charset="0"/>
                <a:cs typeface="Times New Roman" pitchFamily="18" charset="0"/>
              </a:rPr>
              <a:t>mengangkut</a:t>
            </a:r>
            <a:r>
              <a:rPr lang="en-US" dirty="0" smtClean="0">
                <a:solidFill>
                  <a:prstClr val="black"/>
                </a:solidFill>
                <a:latin typeface="Times New Roman" pitchFamily="18" charset="0"/>
                <a:cs typeface="Times New Roman" pitchFamily="18" charset="0"/>
              </a:rPr>
              <a:t> </a:t>
            </a:r>
            <a:r>
              <a:rPr lang="en-US" dirty="0" err="1" smtClean="0">
                <a:solidFill>
                  <a:prstClr val="black"/>
                </a:solidFill>
                <a:latin typeface="Times New Roman" pitchFamily="18" charset="0"/>
                <a:cs typeface="Times New Roman" pitchFamily="18" charset="0"/>
              </a:rPr>
              <a:t>beton</a:t>
            </a:r>
            <a:r>
              <a:rPr lang="en-US" dirty="0" smtClean="0">
                <a:solidFill>
                  <a:prstClr val="black"/>
                </a:solidFill>
                <a:latin typeface="Times New Roman" pitchFamily="18" charset="0"/>
                <a:cs typeface="Times New Roman" pitchFamily="18" charset="0"/>
              </a:rPr>
              <a:t> yang </a:t>
            </a:r>
            <a:r>
              <a:rPr lang="en-US" dirty="0" err="1" smtClean="0">
                <a:solidFill>
                  <a:prstClr val="black"/>
                </a:solidFill>
                <a:latin typeface="Times New Roman" pitchFamily="18" charset="0"/>
                <a:cs typeface="Times New Roman" pitchFamily="18" charset="0"/>
              </a:rPr>
              <a:t>berasal</a:t>
            </a:r>
            <a:r>
              <a:rPr lang="en-US" dirty="0" smtClean="0">
                <a:solidFill>
                  <a:prstClr val="black"/>
                </a:solidFill>
                <a:latin typeface="Times New Roman" pitchFamily="18" charset="0"/>
                <a:cs typeface="Times New Roman" pitchFamily="18" charset="0"/>
              </a:rPr>
              <a:t> </a:t>
            </a:r>
            <a:r>
              <a:rPr lang="en-US" dirty="0" err="1" smtClean="0">
                <a:solidFill>
                  <a:prstClr val="black"/>
                </a:solidFill>
                <a:latin typeface="Times New Roman" pitchFamily="18" charset="0"/>
                <a:cs typeface="Times New Roman" pitchFamily="18" charset="0"/>
              </a:rPr>
              <a:t>dari</a:t>
            </a:r>
            <a:r>
              <a:rPr lang="en-US" dirty="0" smtClean="0">
                <a:solidFill>
                  <a:prstClr val="black"/>
                </a:solidFill>
                <a:latin typeface="Times New Roman" pitchFamily="18" charset="0"/>
                <a:cs typeface="Times New Roman" pitchFamily="18" charset="0"/>
              </a:rPr>
              <a:t> concrete mix truck yang </a:t>
            </a:r>
            <a:r>
              <a:rPr lang="en-US" dirty="0" err="1" smtClean="0">
                <a:solidFill>
                  <a:prstClr val="black"/>
                </a:solidFill>
                <a:latin typeface="Times New Roman" pitchFamily="18" charset="0"/>
                <a:cs typeface="Times New Roman" pitchFamily="18" charset="0"/>
              </a:rPr>
              <a:t>akan</a:t>
            </a:r>
            <a:r>
              <a:rPr lang="en-US" dirty="0" smtClean="0">
                <a:solidFill>
                  <a:prstClr val="black"/>
                </a:solidFill>
                <a:latin typeface="Times New Roman" pitchFamily="18" charset="0"/>
                <a:cs typeface="Times New Roman" pitchFamily="18" charset="0"/>
              </a:rPr>
              <a:t> </a:t>
            </a:r>
            <a:r>
              <a:rPr lang="en-US" dirty="0" err="1" smtClean="0">
                <a:solidFill>
                  <a:prstClr val="black"/>
                </a:solidFill>
                <a:latin typeface="Times New Roman" pitchFamily="18" charset="0"/>
                <a:cs typeface="Times New Roman" pitchFamily="18" charset="0"/>
              </a:rPr>
              <a:t>diangkut</a:t>
            </a:r>
            <a:r>
              <a:rPr lang="en-US" dirty="0" smtClean="0">
                <a:solidFill>
                  <a:prstClr val="black"/>
                </a:solidFill>
                <a:latin typeface="Times New Roman" pitchFamily="18" charset="0"/>
                <a:cs typeface="Times New Roman" pitchFamily="18" charset="0"/>
              </a:rPr>
              <a:t> </a:t>
            </a:r>
            <a:r>
              <a:rPr lang="en-US" dirty="0" err="1" smtClean="0">
                <a:solidFill>
                  <a:prstClr val="black"/>
                </a:solidFill>
                <a:latin typeface="Times New Roman" pitchFamily="18" charset="0"/>
                <a:cs typeface="Times New Roman" pitchFamily="18" charset="0"/>
              </a:rPr>
              <a:t>menggunakan</a:t>
            </a:r>
            <a:r>
              <a:rPr lang="en-US" dirty="0" smtClean="0">
                <a:solidFill>
                  <a:prstClr val="black"/>
                </a:solidFill>
                <a:latin typeface="Times New Roman" pitchFamily="18" charset="0"/>
                <a:cs typeface="Times New Roman" pitchFamily="18" charset="0"/>
              </a:rPr>
              <a:t> TC</a:t>
            </a:r>
            <a:endParaRPr lang="en-US"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val="3801196098"/>
      </p:ext>
    </p:extLst>
  </p:cSld>
  <p:clrMapOvr>
    <a:masterClrMapping/>
  </p:clrMapOvr>
  <mc:AlternateContent xmlns:mc="http://schemas.openxmlformats.org/markup-compatibility/2006" xmlns:p14="http://schemas.microsoft.com/office/powerpoint/2010/main">
    <mc:Choice Requires="p14">
      <p:transition spd="slow">
        <p14:wheelReverse spokes="1"/>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Ready mix di masukkan ke dalam concrete bucket</a:t>
            </a:r>
            <a:endParaRPr lang="id-ID" sz="3400" b="1" i="1" dirty="0"/>
          </a:p>
        </p:txBody>
      </p:sp>
    </p:spTree>
    <p:extLst>
      <p:ext uri="{BB962C8B-B14F-4D97-AF65-F5344CB8AC3E}">
        <p14:creationId xmlns:p14="http://schemas.microsoft.com/office/powerpoint/2010/main" val="40426981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p:spPr>
      </p:pic>
    </p:spTree>
    <p:extLst>
      <p:ext uri="{BB962C8B-B14F-4D97-AF65-F5344CB8AC3E}">
        <p14:creationId xmlns:p14="http://schemas.microsoft.com/office/powerpoint/2010/main" val="27835675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Pasangkan tali untuk mengikat concrete bucket</a:t>
            </a:r>
            <a:endParaRPr lang="id-ID" sz="3400" b="1" i="1" dirty="0"/>
          </a:p>
        </p:txBody>
      </p:sp>
    </p:spTree>
    <p:extLst>
      <p:ext uri="{BB962C8B-B14F-4D97-AF65-F5344CB8AC3E}">
        <p14:creationId xmlns:p14="http://schemas.microsoft.com/office/powerpoint/2010/main" val="218354365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Concrete diangkut menggunakan Tower Crane</a:t>
            </a:r>
            <a:endParaRPr lang="id-ID" sz="3400" b="1" i="1" dirty="0"/>
          </a:p>
        </p:txBody>
      </p:sp>
      <p:sp>
        <p:nvSpPr>
          <p:cNvPr id="5" name="Notched Right Arrow 4">
            <a:hlinkClick r:id="rId3" action="ppaction://hlinksldjump"/>
          </p:cNvPr>
          <p:cNvSpPr/>
          <p:nvPr/>
        </p:nvSpPr>
        <p:spPr>
          <a:xfrm flipH="1">
            <a:off x="395536" y="332656"/>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22964048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 y="44624"/>
            <a:ext cx="7092281" cy="1512168"/>
          </a:xfrm>
        </p:spPr>
        <p:txBody>
          <a:bodyPr>
            <a:normAutofit fontScale="90000"/>
          </a:bodyPr>
          <a:lstStyle/>
          <a:p>
            <a:r>
              <a:rPr lang="en-US" b="1" dirty="0">
                <a:solidFill>
                  <a:schemeClr val="bg1"/>
                </a:solidFill>
              </a:rPr>
              <a:t>Tower Crane</a:t>
            </a:r>
            <a:br>
              <a:rPr lang="en-US" b="1" dirty="0">
                <a:solidFill>
                  <a:schemeClr val="bg1"/>
                </a:solidFill>
              </a:rPr>
            </a:br>
            <a:r>
              <a:rPr lang="en-US" b="1" dirty="0">
                <a:solidFill>
                  <a:schemeClr val="bg1"/>
                </a:solidFill>
              </a:rPr>
              <a:t>“  </a:t>
            </a:r>
            <a:r>
              <a:rPr lang="en-US" b="1" dirty="0" err="1">
                <a:solidFill>
                  <a:schemeClr val="bg1"/>
                </a:solidFill>
              </a:rPr>
              <a:t>Cmax</a:t>
            </a:r>
            <a:r>
              <a:rPr lang="en-US" b="1" dirty="0">
                <a:solidFill>
                  <a:schemeClr val="bg1"/>
                </a:solidFill>
              </a:rPr>
              <a:t> – TC 7034 ( QTZ 315 ) ”</a:t>
            </a:r>
          </a:p>
        </p:txBody>
      </p:sp>
      <p:pic>
        <p:nvPicPr>
          <p:cNvPr id="102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51520" y="1658192"/>
            <a:ext cx="8652716" cy="4867152"/>
          </a:xfrm>
          <a:prstGeom prst="rect">
            <a:avLst/>
          </a:prstGeom>
          <a:noFill/>
        </p:spPr>
      </p:pic>
    </p:spTree>
    <p:extLst>
      <p:ext uri="{BB962C8B-B14F-4D97-AF65-F5344CB8AC3E}">
        <p14:creationId xmlns:p14="http://schemas.microsoft.com/office/powerpoint/2010/main" val="4214958744"/>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067944" y="332656"/>
            <a:ext cx="3367989" cy="1296144"/>
          </a:xfrm>
        </p:spPr>
        <p:txBody>
          <a:bodyPr>
            <a:normAutofit/>
          </a:bodyPr>
          <a:lstStyle/>
          <a:p>
            <a:r>
              <a:rPr lang="en-US" sz="3200" dirty="0" err="1">
                <a:solidFill>
                  <a:srgbClr val="FFFF00"/>
                </a:solidFill>
              </a:rPr>
              <a:t>Spesifikasi</a:t>
            </a:r>
            <a:r>
              <a:rPr lang="en-US" sz="3200" dirty="0">
                <a:solidFill>
                  <a:srgbClr val="FFFF00"/>
                </a:solidFill>
              </a:rPr>
              <a:t> : </a:t>
            </a:r>
            <a:br>
              <a:rPr lang="en-US" sz="3200" dirty="0">
                <a:solidFill>
                  <a:srgbClr val="FFFF00"/>
                </a:solidFill>
              </a:rPr>
            </a:br>
            <a:r>
              <a:rPr lang="en-US" sz="3200" dirty="0" err="1">
                <a:solidFill>
                  <a:srgbClr val="FFFF00"/>
                </a:solidFill>
              </a:rPr>
              <a:t>Cmax</a:t>
            </a:r>
            <a:r>
              <a:rPr lang="en-US" sz="3200" dirty="0">
                <a:solidFill>
                  <a:srgbClr val="FFFF00"/>
                </a:solidFill>
              </a:rPr>
              <a:t> Tower Crane</a:t>
            </a:r>
          </a:p>
        </p:txBody>
      </p:sp>
      <p:pic>
        <p:nvPicPr>
          <p:cNvPr id="2050" name="Picture 2"/>
          <p:cNvPicPr>
            <a:picLocks noGrp="1" noChangeAspect="1" noChangeArrowheads="1"/>
          </p:cNvPicPr>
          <p:nvPr>
            <p:ph idx="1"/>
          </p:nvPr>
        </p:nvPicPr>
        <p:blipFill>
          <a:blip r:embed="rId3"/>
          <a:srcRect/>
          <a:stretch>
            <a:fillRect/>
          </a:stretch>
        </p:blipFill>
        <p:spPr bwMode="auto">
          <a:xfrm>
            <a:off x="611560" y="369177"/>
            <a:ext cx="2947987" cy="6012151"/>
          </a:xfrm>
          <a:prstGeom prst="rect">
            <a:avLst/>
          </a:prstGeom>
          <a:noFill/>
          <a:ln w="9525">
            <a:noFill/>
            <a:miter lim="800000"/>
            <a:headEnd/>
            <a:tailEnd/>
          </a:ln>
          <a:effectLst/>
        </p:spPr>
      </p:pic>
    </p:spTree>
    <p:extLst>
      <p:ext uri="{BB962C8B-B14F-4D97-AF65-F5344CB8AC3E}">
        <p14:creationId xmlns:p14="http://schemas.microsoft.com/office/powerpoint/2010/main" val="29412290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7000" r="-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8347" y="764704"/>
            <a:ext cx="3367989" cy="1296144"/>
          </a:xfrm>
        </p:spPr>
        <p:txBody>
          <a:bodyPr>
            <a:normAutofit/>
          </a:bodyPr>
          <a:lstStyle/>
          <a:p>
            <a:r>
              <a:rPr lang="en-US" sz="3200" dirty="0" err="1">
                <a:solidFill>
                  <a:srgbClr val="FFFF00"/>
                </a:solidFill>
              </a:rPr>
              <a:t>Spesifikasi</a:t>
            </a:r>
            <a:r>
              <a:rPr lang="en-US" sz="3200" dirty="0">
                <a:solidFill>
                  <a:srgbClr val="FFFF00"/>
                </a:solidFill>
              </a:rPr>
              <a:t> : </a:t>
            </a:r>
            <a:br>
              <a:rPr lang="en-US" sz="3200" dirty="0">
                <a:solidFill>
                  <a:srgbClr val="FFFF00"/>
                </a:solidFill>
              </a:rPr>
            </a:br>
            <a:r>
              <a:rPr lang="en-US" sz="3200" dirty="0" err="1">
                <a:solidFill>
                  <a:srgbClr val="FFFF00"/>
                </a:solidFill>
              </a:rPr>
              <a:t>Cmax</a:t>
            </a:r>
            <a:r>
              <a:rPr lang="en-US" sz="3200" dirty="0">
                <a:solidFill>
                  <a:srgbClr val="FFFF00"/>
                </a:solidFill>
              </a:rPr>
              <a:t> Tower Crane</a:t>
            </a:r>
          </a:p>
        </p:txBody>
      </p:sp>
      <p:pic>
        <p:nvPicPr>
          <p:cNvPr id="2052" name="Picture 4"/>
          <p:cNvPicPr>
            <a:picLocks noChangeAspect="1" noChangeArrowheads="1"/>
          </p:cNvPicPr>
          <p:nvPr/>
        </p:nvPicPr>
        <p:blipFill>
          <a:blip r:embed="rId3"/>
          <a:srcRect/>
          <a:stretch>
            <a:fillRect/>
          </a:stretch>
        </p:blipFill>
        <p:spPr bwMode="auto">
          <a:xfrm>
            <a:off x="241873" y="476672"/>
            <a:ext cx="3826071" cy="6070499"/>
          </a:xfrm>
          <a:prstGeom prst="rect">
            <a:avLst/>
          </a:prstGeom>
          <a:noFill/>
          <a:ln w="9525">
            <a:noFill/>
            <a:miter lim="800000"/>
            <a:headEnd/>
            <a:tailEnd/>
          </a:ln>
          <a:effectLst/>
        </p:spPr>
      </p:pic>
      <p:sp>
        <p:nvSpPr>
          <p:cNvPr id="4" name="Notched Right Arrow 3">
            <a:hlinkClick r:id="rId4" action="ppaction://hlinksldjump"/>
          </p:cNvPr>
          <p:cNvSpPr/>
          <p:nvPr/>
        </p:nvSpPr>
        <p:spPr>
          <a:xfrm flipH="1">
            <a:off x="6732240" y="6027345"/>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solidFill>
                  <a:prstClr val="white"/>
                </a:solidFill>
              </a:rPr>
              <a:t>BACK</a:t>
            </a:r>
            <a:endParaRPr lang="id-ID" dirty="0">
              <a:solidFill>
                <a:prstClr val="white"/>
              </a:solidFill>
            </a:endParaRPr>
          </a:p>
        </p:txBody>
      </p:sp>
    </p:spTree>
    <p:extLst>
      <p:ext uri="{BB962C8B-B14F-4D97-AF65-F5344CB8AC3E}">
        <p14:creationId xmlns:p14="http://schemas.microsoft.com/office/powerpoint/2010/main" val="914177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fade">
                                      <p:cBhvr>
                                        <p:cTn id="10" dur="500"/>
                                        <p:tgtEl>
                                          <p:spTgt spid="2052"/>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heel(1)">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992" y="188640"/>
            <a:ext cx="4118992" cy="3475856"/>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Concrete Vibrator / Vibrator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Beton</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ROBIN </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SUBARU</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457200" y="3900189"/>
            <a:ext cx="8229600" cy="2841179"/>
          </a:xfrm>
        </p:spPr>
        <p:txBody>
          <a:bodyPr>
            <a:normAutofit/>
          </a:bodyPr>
          <a:lstStyle/>
          <a:p>
            <a:pPr>
              <a:buNone/>
            </a:pPr>
            <a:r>
              <a:rPr lang="id-ID" sz="2000" i="1" dirty="0" smtClean="0"/>
              <a:t>Concrete </a:t>
            </a:r>
            <a:r>
              <a:rPr lang="id-ID" sz="2000" i="1" dirty="0"/>
              <a:t>vibrator</a:t>
            </a:r>
            <a:r>
              <a:rPr lang="id-ID" sz="2000" dirty="0"/>
              <a:t> adalah alat yang berfungsi </a:t>
            </a:r>
            <a:r>
              <a:rPr lang="id-ID" sz="2000" dirty="0" smtClean="0"/>
              <a:t>untuk menggetarkan </a:t>
            </a:r>
            <a:r>
              <a:rPr lang="id-ID" sz="2000" dirty="0"/>
              <a:t>beton pada saat pengecoran agar beton dapat mengisi seluruh ruangan dan tidak terdapat rongga-rongga udara diantara beton yang dapat membuat beton keropos. </a:t>
            </a:r>
            <a:r>
              <a:rPr lang="id-ID" sz="2000" i="1" dirty="0"/>
              <a:t>Concrete vibrator </a:t>
            </a:r>
            <a:r>
              <a:rPr lang="id-ID" sz="2000" dirty="0"/>
              <a:t>digerakkan oleh mesin listrik dan mempunyai lengan sepanjang beberapa meter untuk dapat menggetarkan beton di tempat yang agak jauh.</a:t>
            </a:r>
            <a:endParaRPr lang="en-US" sz="2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5"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644008" y="1196752"/>
            <a:ext cx="4132064" cy="2243120"/>
          </a:xfrm>
          <a:prstGeom prst="rect">
            <a:avLst/>
          </a:prstGeom>
        </p:spPr>
      </p:pic>
    </p:spTree>
    <p:extLst>
      <p:ext uri="{BB962C8B-B14F-4D97-AF65-F5344CB8AC3E}">
        <p14:creationId xmlns:p14="http://schemas.microsoft.com/office/powerpoint/2010/main" val="3658946107"/>
      </p:ext>
    </p:extLst>
  </p:cSld>
  <p:clrMapOvr>
    <a:masterClrMapping/>
  </p:clrMapOvr>
  <p:transition spd="slow">
    <p:wedg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8992" y="188640"/>
            <a:ext cx="4118992" cy="3475856"/>
          </a:xfrm>
        </p:spPr>
        <p:txBody>
          <a:bodyPr>
            <a:norm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Concrete Vibrator / Vibrator </a:t>
            </a:r>
            <a:r>
              <a:rPr lang="en-US" b="1" spc="50" dirty="0" err="1">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Beton</a:t>
            </a:r>
            <a:r>
              <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ROBIN </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SUBARU</a:t>
            </a:r>
            <a:endParaRPr lang="en-US"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3" name="Content Placeholder 2"/>
          <p:cNvSpPr>
            <a:spLocks noGrp="1"/>
          </p:cNvSpPr>
          <p:nvPr>
            <p:ph idx="1"/>
          </p:nvPr>
        </p:nvSpPr>
        <p:spPr>
          <a:xfrm>
            <a:off x="457200" y="3756173"/>
            <a:ext cx="8229600" cy="2841179"/>
          </a:xfrm>
        </p:spPr>
        <p:txBody>
          <a:bodyPr>
            <a:normAutofit lnSpcReduction="10000"/>
          </a:bodyPr>
          <a:lstStyle/>
          <a:p>
            <a:pPr>
              <a:buNone/>
            </a:pPr>
            <a:r>
              <a:rPr lang="en-US" sz="2800"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Spesifikasi</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p>
          <a:p>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Vibrator Diameter x </a:t>
            </a: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Length: 38 </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mm x 4 m / 38 mm x 6 m (Optional)</a:t>
            </a:r>
          </a:p>
          <a:p>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Revolution of Flexible </a:t>
            </a: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Shaft: 8000 </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9000 RPM</a:t>
            </a:r>
          </a:p>
          <a:p>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Vibration </a:t>
            </a: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Amplitude: 1,6 </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mm</a:t>
            </a:r>
          </a:p>
          <a:p>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Power </a:t>
            </a:r>
            <a:r>
              <a:rPr 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Source: ROBIN </a:t>
            </a: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EX 17 6,0 HP / 4.000 RPM</a:t>
            </a:r>
          </a:p>
        </p:txBody>
      </p:sp>
      <p:pic>
        <p:nvPicPr>
          <p:cNvPr id="5" name="Content Placeholder 3"/>
          <p:cNvPicPr>
            <a:picLocks noChangeAspect="1"/>
          </p:cNvPicPr>
          <p:nvPr/>
        </p:nvPicPr>
        <p:blipFill>
          <a:blip r:embed="rId2">
            <a:extLst>
              <a:ext uri="{BEBA8EAE-BF5A-486C-A8C5-ECC9F3942E4B}">
                <a14:imgProps xmlns:a14="http://schemas.microsoft.com/office/drawing/2010/main">
                  <a14:imgLayer r:embed="rId3">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4644008" y="1196752"/>
            <a:ext cx="4132064" cy="2243120"/>
          </a:xfrm>
          <a:prstGeom prst="rect">
            <a:avLst/>
          </a:prstGeom>
        </p:spPr>
      </p:pic>
    </p:spTree>
    <p:extLst>
      <p:ext uri="{BB962C8B-B14F-4D97-AF65-F5344CB8AC3E}">
        <p14:creationId xmlns:p14="http://schemas.microsoft.com/office/powerpoint/2010/main" val="2347747059"/>
      </p:ext>
    </p:extLst>
  </p:cSld>
  <p:clrMapOvr>
    <a:masterClrMapping/>
  </p:clrMapOvr>
  <p:transition spd="slow">
    <p:push dir="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10" y="1066469"/>
            <a:ext cx="8225580" cy="4624631"/>
          </a:xfrm>
          <a:prstGeom prst="rect">
            <a:avLst/>
          </a:prstGeom>
          <a:noFill/>
          <a:ln>
            <a:noFill/>
          </a:ln>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Mesin di nyalakan</a:t>
            </a:r>
            <a:endParaRPr lang="id-ID" sz="3400" b="1" i="1" dirty="0"/>
          </a:p>
        </p:txBody>
      </p:sp>
    </p:spTree>
    <p:extLst>
      <p:ext uri="{BB962C8B-B14F-4D97-AF65-F5344CB8AC3E}">
        <p14:creationId xmlns:p14="http://schemas.microsoft.com/office/powerpoint/2010/main" val="34712980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
        <p:nvSpPr>
          <p:cNvPr id="3" name="Rectangle 2"/>
          <p:cNvSpPr/>
          <p:nvPr/>
        </p:nvSpPr>
        <p:spPr>
          <a:xfrm>
            <a:off x="1115616" y="5949280"/>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Proses pemadatan beton</a:t>
            </a:r>
            <a:endParaRPr lang="id-ID" sz="3400" b="1" i="1" dirty="0"/>
          </a:p>
        </p:txBody>
      </p:sp>
      <p:sp>
        <p:nvSpPr>
          <p:cNvPr id="5" name="Notched Right Arrow 4">
            <a:hlinkClick r:id="rId3" action="ppaction://hlinksldjump"/>
          </p:cNvPr>
          <p:cNvSpPr/>
          <p:nvPr/>
        </p:nvSpPr>
        <p:spPr>
          <a:xfrm flipH="1">
            <a:off x="7596336" y="6021288"/>
            <a:ext cx="1440160" cy="642015"/>
          </a:xfrm>
          <a:prstGeom prst="notched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id-ID" dirty="0" smtClean="0"/>
              <a:t>BACK</a:t>
            </a:r>
            <a:endParaRPr lang="id-ID" dirty="0"/>
          </a:p>
        </p:txBody>
      </p:sp>
    </p:spTree>
    <p:extLst>
      <p:ext uri="{BB962C8B-B14F-4D97-AF65-F5344CB8AC3E}">
        <p14:creationId xmlns:p14="http://schemas.microsoft.com/office/powerpoint/2010/main" val="305290821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
        <p:nvSpPr>
          <p:cNvPr id="3" name="Title 1"/>
          <p:cNvSpPr>
            <a:spLocks noGrp="1"/>
          </p:cNvSpPr>
          <p:nvPr>
            <p:ph type="title"/>
          </p:nvPr>
        </p:nvSpPr>
        <p:spPr>
          <a:xfrm>
            <a:off x="457200" y="-18256"/>
            <a:ext cx="8229600" cy="1143000"/>
          </a:xfrm>
        </p:spPr>
        <p:txBody>
          <a:bodyPr/>
          <a:lstStyle/>
          <a:p>
            <a:r>
              <a:rPr lang="id-ID" dirty="0" smtClean="0">
                <a:solidFill>
                  <a:schemeClr val="bg1"/>
                </a:solidFill>
              </a:rPr>
              <a:t>Ready Mix</a:t>
            </a:r>
            <a:endParaRPr lang="id-ID" dirty="0">
              <a:solidFill>
                <a:schemeClr val="bg1"/>
              </a:solidFill>
            </a:endParaRPr>
          </a:p>
        </p:txBody>
      </p:sp>
    </p:spTree>
    <p:extLst>
      <p:ext uri="{BB962C8B-B14F-4D97-AF65-F5344CB8AC3E}">
        <p14:creationId xmlns:p14="http://schemas.microsoft.com/office/powerpoint/2010/main" val="41662569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p:spPr>
      </p:pic>
    </p:spTree>
    <p:extLst>
      <p:ext uri="{BB962C8B-B14F-4D97-AF65-F5344CB8AC3E}">
        <p14:creationId xmlns:p14="http://schemas.microsoft.com/office/powerpoint/2010/main" val="22679956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36819626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191298274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16399417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19352749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345513313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337193712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394368736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9552" y="1094891"/>
            <a:ext cx="8225582" cy="4624631"/>
          </a:xfrm>
          <a:prstGeom prst="rect">
            <a:avLst/>
          </a:prstGeom>
          <a:noFill/>
          <a:ln>
            <a:noFill/>
          </a:ln>
        </p:spPr>
      </p:pic>
    </p:spTree>
    <p:extLst>
      <p:ext uri="{BB962C8B-B14F-4D97-AF65-F5344CB8AC3E}">
        <p14:creationId xmlns:p14="http://schemas.microsoft.com/office/powerpoint/2010/main" val="294619336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25451920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15419046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808290"/>
            <a:ext cx="9144000" cy="5140989"/>
          </a:xfrm>
        </p:spPr>
      </p:pic>
      <p:sp>
        <p:nvSpPr>
          <p:cNvPr id="3" name="Rectangle 2"/>
          <p:cNvSpPr/>
          <p:nvPr/>
        </p:nvSpPr>
        <p:spPr>
          <a:xfrm>
            <a:off x="1115616" y="5157192"/>
            <a:ext cx="6912768"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400" b="1" i="1" dirty="0" smtClean="0"/>
              <a:t>Tower Crane di arahkan Ke Concrete Bucket</a:t>
            </a:r>
            <a:endParaRPr lang="id-ID" sz="3400" b="1" i="1" dirty="0"/>
          </a:p>
        </p:txBody>
      </p:sp>
    </p:spTree>
    <p:extLst>
      <p:ext uri="{BB962C8B-B14F-4D97-AF65-F5344CB8AC3E}">
        <p14:creationId xmlns:p14="http://schemas.microsoft.com/office/powerpoint/2010/main" val="36630892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402391139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36193553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27305084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32079776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369557147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13697737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11220122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130200925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47594098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209" y="1066469"/>
            <a:ext cx="8225582" cy="4624631"/>
          </a:xfrm>
          <a:prstGeom prst="rect">
            <a:avLst/>
          </a:prstGeom>
          <a:noFill/>
          <a:ln>
            <a:noFill/>
          </a:ln>
        </p:spPr>
      </p:pic>
    </p:spTree>
    <p:extLst>
      <p:ext uri="{BB962C8B-B14F-4D97-AF65-F5344CB8AC3E}">
        <p14:creationId xmlns:p14="http://schemas.microsoft.com/office/powerpoint/2010/main" val="152690154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652</TotalTime>
  <Words>1136</Words>
  <Application>Microsoft Office PowerPoint</Application>
  <PresentationFormat>On-screen Show (4:3)</PresentationFormat>
  <Paragraphs>269</Paragraphs>
  <Slides>103</Slides>
  <Notes>3</Notes>
  <HiddenSlides>0</HiddenSlides>
  <MMClips>0</MMClips>
  <ScaleCrop>false</ScaleCrop>
  <HeadingPairs>
    <vt:vector size="4" baseType="variant">
      <vt:variant>
        <vt:lpstr>Theme</vt:lpstr>
      </vt:variant>
      <vt:variant>
        <vt:i4>8</vt:i4>
      </vt:variant>
      <vt:variant>
        <vt:lpstr>Slide Titles</vt:lpstr>
      </vt:variant>
      <vt:variant>
        <vt:i4>103</vt:i4>
      </vt:variant>
    </vt:vector>
  </HeadingPairs>
  <TitlesOfParts>
    <vt:vector size="111" baseType="lpstr">
      <vt:lpstr>Office Theme</vt:lpstr>
      <vt:lpstr>1_Office Theme</vt:lpstr>
      <vt:lpstr>2_Office Theme</vt:lpstr>
      <vt:lpstr>3_Office Theme</vt:lpstr>
      <vt:lpstr>4_Office Theme</vt:lpstr>
      <vt:lpstr>5_Office Theme</vt:lpstr>
      <vt:lpstr>6_Office Theme</vt:lpstr>
      <vt:lpstr>7_Office Theme</vt:lpstr>
      <vt:lpstr>Oleh William Chendra</vt:lpstr>
      <vt:lpstr>Pengertian Kolom</vt:lpstr>
      <vt:lpstr>Pekerjaan Kolom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Theodolite Topcon DT 205L </vt:lpstr>
      <vt:lpstr>PowerPoint Presentation</vt:lpstr>
      <vt:lpstr>PowerPoint Presentation</vt:lpstr>
      <vt:lpstr>PowerPoint Presentation</vt:lpstr>
      <vt:lpstr>Meteran Gulung - Fiberglass 50 Meter </vt:lpstr>
      <vt:lpstr>PowerPoint Presentation</vt:lpstr>
      <vt:lpstr>Bar Bender</vt:lpstr>
      <vt:lpstr>Bar Bender</vt:lpstr>
      <vt:lpstr>PowerPoint Presentation</vt:lpstr>
      <vt:lpstr>PowerPoint Presentation</vt:lpstr>
      <vt:lpstr>Bar Cutter</vt:lpstr>
      <vt:lpstr>Jenis-Jenis Bar Cutter</vt:lpstr>
      <vt:lpstr>Bar Cutter manual</vt:lpstr>
      <vt:lpstr>PowerPoint Presentation</vt:lpstr>
      <vt:lpstr>Bar Cutter Listrik</vt:lpstr>
      <vt:lpstr>PowerPoint Presentation</vt:lpstr>
      <vt:lpstr>Tower Crane “  Cmax – TC 7034 ( QTZ 315 ) ”</vt:lpstr>
      <vt:lpstr>Spesifikasi :  Cmax Tower Crane</vt:lpstr>
      <vt:lpstr>Spesifikasi :  Cmax Tower Crane</vt:lpstr>
      <vt:lpstr>Cara Pemasangan &amp; Cara Kerja  Tower Crane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China brand Tongyada 3-16M3 Concrete Mixer Truck</vt:lpstr>
      <vt:lpstr>Concrete Bucket</vt:lpstr>
      <vt:lpstr>PowerPoint Presentation</vt:lpstr>
      <vt:lpstr>PowerPoint Presentation</vt:lpstr>
      <vt:lpstr>PowerPoint Presentation</vt:lpstr>
      <vt:lpstr>Tower Crane “  Cmax – TC 7034 ( QTZ 315 ) ”</vt:lpstr>
      <vt:lpstr>Spesifikasi :  Cmax Tower Crane</vt:lpstr>
      <vt:lpstr>Spesifikasi :  Cmax Tower Crane</vt:lpstr>
      <vt:lpstr>Concrete Vibrator / Vibrator Beton ROBIN SUBARU</vt:lpstr>
      <vt:lpstr>Concrete Vibrator / Vibrator Beton ROBIN SUBARU</vt:lpstr>
      <vt:lpstr>PowerPoint Presentation</vt:lpstr>
      <vt:lpstr>PowerPoint Presentation</vt:lpstr>
      <vt:lpstr>Ready Mix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USER</cp:lastModifiedBy>
  <cp:revision>86</cp:revision>
  <dcterms:created xsi:type="dcterms:W3CDTF">2016-05-30T04:40:26Z</dcterms:created>
  <dcterms:modified xsi:type="dcterms:W3CDTF">2016-06-29T09:26:49Z</dcterms:modified>
</cp:coreProperties>
</file>